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0"/>
  </p:notesMasterIdLst>
  <p:sldIdLst>
    <p:sldId id="256" r:id="rId3"/>
    <p:sldId id="260" r:id="rId4"/>
    <p:sldId id="257" r:id="rId5"/>
    <p:sldId id="285" r:id="rId6"/>
    <p:sldId id="270" r:id="rId7"/>
    <p:sldId id="261" r:id="rId8"/>
    <p:sldId id="271" r:id="rId9"/>
    <p:sldId id="303" r:id="rId10"/>
    <p:sldId id="262" r:id="rId11"/>
    <p:sldId id="276" r:id="rId12"/>
    <p:sldId id="272" r:id="rId13"/>
    <p:sldId id="277" r:id="rId14"/>
    <p:sldId id="263" r:id="rId15"/>
    <p:sldId id="280" r:id="rId16"/>
    <p:sldId id="292" r:id="rId17"/>
    <p:sldId id="279" r:id="rId18"/>
    <p:sldId id="281" r:id="rId19"/>
    <p:sldId id="278" r:id="rId20"/>
    <p:sldId id="293" r:id="rId21"/>
    <p:sldId id="294" r:id="rId22"/>
    <p:sldId id="286" r:id="rId23"/>
    <p:sldId id="304" r:id="rId24"/>
    <p:sldId id="287" r:id="rId25"/>
    <p:sldId id="264" r:id="rId26"/>
    <p:sldId id="275" r:id="rId27"/>
    <p:sldId id="266" r:id="rId28"/>
    <p:sldId id="305" r:id="rId29"/>
    <p:sldId id="306" r:id="rId30"/>
    <p:sldId id="295" r:id="rId31"/>
    <p:sldId id="288" r:id="rId32"/>
    <p:sldId id="267" r:id="rId33"/>
    <p:sldId id="289" r:id="rId34"/>
    <p:sldId id="296" r:id="rId35"/>
    <p:sldId id="297" r:id="rId36"/>
    <p:sldId id="268" r:id="rId37"/>
    <p:sldId id="274" r:id="rId38"/>
    <p:sldId id="299" r:id="rId39"/>
    <p:sldId id="298" r:id="rId40"/>
    <p:sldId id="290" r:id="rId41"/>
    <p:sldId id="300" r:id="rId42"/>
    <p:sldId id="291" r:id="rId43"/>
    <p:sldId id="273" r:id="rId44"/>
    <p:sldId id="282" r:id="rId45"/>
    <p:sldId id="283" r:id="rId46"/>
    <p:sldId id="269" r:id="rId47"/>
    <p:sldId id="301" r:id="rId48"/>
    <p:sldId id="302"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未命名的章節" id="{47858230-7A2C-48C5-A66D-98C0F54E1DE9}">
          <p14:sldIdLst>
            <p14:sldId id="256"/>
            <p14:sldId id="260"/>
            <p14:sldId id="257"/>
            <p14:sldId id="285"/>
            <p14:sldId id="270"/>
            <p14:sldId id="261"/>
            <p14:sldId id="271"/>
            <p14:sldId id="303"/>
            <p14:sldId id="262"/>
            <p14:sldId id="276"/>
            <p14:sldId id="272"/>
            <p14:sldId id="277"/>
            <p14:sldId id="263"/>
            <p14:sldId id="280"/>
            <p14:sldId id="292"/>
            <p14:sldId id="279"/>
            <p14:sldId id="281"/>
            <p14:sldId id="278"/>
            <p14:sldId id="293"/>
            <p14:sldId id="294"/>
            <p14:sldId id="286"/>
            <p14:sldId id="304"/>
            <p14:sldId id="287"/>
            <p14:sldId id="264"/>
            <p14:sldId id="275"/>
            <p14:sldId id="266"/>
            <p14:sldId id="305"/>
            <p14:sldId id="306"/>
            <p14:sldId id="295"/>
            <p14:sldId id="288"/>
            <p14:sldId id="267"/>
            <p14:sldId id="289"/>
            <p14:sldId id="296"/>
            <p14:sldId id="297"/>
            <p14:sldId id="268"/>
            <p14:sldId id="274"/>
            <p14:sldId id="299"/>
            <p14:sldId id="298"/>
            <p14:sldId id="290"/>
            <p14:sldId id="300"/>
            <p14:sldId id="291"/>
            <p14:sldId id="273"/>
            <p14:sldId id="282"/>
            <p14:sldId id="283"/>
            <p14:sldId id="269"/>
            <p14:sldId id="301"/>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EE2"/>
    <a:srgbClr val="FFC000"/>
    <a:srgbClr val="F36B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867" autoAdjust="0"/>
  </p:normalViewPr>
  <p:slideViewPr>
    <p:cSldViewPr snapToGrid="0">
      <p:cViewPr varScale="1">
        <p:scale>
          <a:sx n="69" d="100"/>
          <a:sy n="69" d="100"/>
        </p:scale>
        <p:origin x="1157" y="106"/>
      </p:cViewPr>
      <p:guideLst/>
    </p:cSldViewPr>
  </p:slideViewPr>
  <p:outlineViewPr>
    <p:cViewPr>
      <p:scale>
        <a:sx n="33" d="100"/>
        <a:sy n="33" d="100"/>
      </p:scale>
      <p:origin x="0" y="-13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24068-BC98-4794-9F31-C351F66549F2}" type="datetimeFigureOut">
              <a:rPr lang="zh-TW" altLang="en-US" smtClean="0"/>
              <a:t>2023/6/20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268475-A6A6-406D-B00C-3E198D41A22F}" type="slidenum">
              <a:rPr lang="zh-TW" altLang="en-US" smtClean="0"/>
              <a:t>‹#›</a:t>
            </a:fld>
            <a:endParaRPr lang="zh-TW" altLang="en-US"/>
          </a:p>
        </p:txBody>
      </p:sp>
    </p:spTree>
    <p:extLst>
      <p:ext uri="{BB962C8B-B14F-4D97-AF65-F5344CB8AC3E}">
        <p14:creationId xmlns:p14="http://schemas.microsoft.com/office/powerpoint/2010/main" val="2869927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buFont typeface="Arial" panose="020B0604020202020204" pitchFamily="34" charset="0"/>
              <a:buChar char="•"/>
            </a:pPr>
            <a:r>
              <a:rPr lang="zh-TW" altLang="en-US" b="0" i="0" dirty="0">
                <a:solidFill>
                  <a:srgbClr val="DBDEE1"/>
                </a:solidFill>
                <a:effectLst/>
                <a:latin typeface="inherit"/>
              </a:rPr>
              <a:t>創作理念、成員介紹：為什麼要做這個作品</a:t>
            </a:r>
          </a:p>
          <a:p>
            <a:pPr algn="l" fontAlgn="base">
              <a:buFont typeface="Arial" panose="020B0604020202020204" pitchFamily="34" charset="0"/>
              <a:buChar char="•"/>
            </a:pPr>
            <a:r>
              <a:rPr lang="zh-TW" altLang="en-US" b="0" i="0" dirty="0">
                <a:solidFill>
                  <a:srgbClr val="DBDEE1"/>
                </a:solidFill>
                <a:effectLst/>
                <a:latin typeface="inherit"/>
              </a:rPr>
              <a:t>開發過程：如何企劃，規劃中的故事</a:t>
            </a:r>
          </a:p>
          <a:p>
            <a:pPr marL="742950" lvl="1" indent="-285750" algn="l" fontAlgn="base">
              <a:buFont typeface="Arial" panose="020B0604020202020204" pitchFamily="34" charset="0"/>
              <a:buChar char="•"/>
            </a:pPr>
            <a:r>
              <a:rPr lang="zh-TW" altLang="en-US" b="0" i="0" dirty="0">
                <a:solidFill>
                  <a:srgbClr val="DBDEE1"/>
                </a:solidFill>
                <a:effectLst/>
                <a:latin typeface="inherit"/>
              </a:rPr>
              <a:t>不好的案例（流水帳介紹）：我們寫了使用者故事、</a:t>
            </a:r>
            <a:r>
              <a:rPr lang="en-US" altLang="zh-TW" b="0" i="0" dirty="0">
                <a:solidFill>
                  <a:srgbClr val="DBDEE1"/>
                </a:solidFill>
                <a:effectLst/>
                <a:latin typeface="inherit"/>
              </a:rPr>
              <a:t>wireframe</a:t>
            </a:r>
          </a:p>
          <a:p>
            <a:pPr marL="685800" lvl="1" indent="-228600" fontAlgn="base">
              <a:buFont typeface="Arial" panose="020B0604020202020204" pitchFamily="34" charset="0"/>
              <a:buChar char="•"/>
            </a:pPr>
            <a:r>
              <a:rPr lang="zh-TW" altLang="en-US" b="0" i="0" dirty="0">
                <a:solidFill>
                  <a:srgbClr val="DBDEE1"/>
                </a:solidFill>
                <a:effectLst/>
                <a:latin typeface="inherit"/>
              </a:rPr>
              <a:t>好的範例：在畫 </a:t>
            </a:r>
            <a:r>
              <a:rPr lang="en-US" altLang="zh-TW" b="0" i="0" dirty="0">
                <a:solidFill>
                  <a:srgbClr val="DBDEE1"/>
                </a:solidFill>
                <a:effectLst/>
                <a:latin typeface="inherit"/>
              </a:rPr>
              <a:t>wireframe </a:t>
            </a:r>
            <a:r>
              <a:rPr lang="zh-TW" altLang="en-US" b="0" i="0" dirty="0">
                <a:solidFill>
                  <a:srgbClr val="DBDEE1"/>
                </a:solidFill>
                <a:effectLst/>
                <a:latin typeface="inherit"/>
              </a:rPr>
              <a:t>的過程中，因為團隊間 </a:t>
            </a:r>
            <a:r>
              <a:rPr lang="en-US" altLang="zh-TW" b="0" i="0" dirty="0">
                <a:solidFill>
                  <a:srgbClr val="DBDEE1"/>
                </a:solidFill>
                <a:effectLst/>
                <a:latin typeface="inherit"/>
              </a:rPr>
              <a:t>…</a:t>
            </a:r>
          </a:p>
          <a:p>
            <a:pPr algn="l" fontAlgn="base">
              <a:buFont typeface="Arial" panose="020B0604020202020204" pitchFamily="34" charset="0"/>
              <a:buChar char="•"/>
            </a:pPr>
            <a:r>
              <a:rPr lang="zh-TW" altLang="en-US" b="0" i="0" dirty="0">
                <a:solidFill>
                  <a:srgbClr val="DBDEE1"/>
                </a:solidFill>
                <a:effectLst/>
                <a:latin typeface="inherit"/>
              </a:rPr>
              <a:t>使用技術：請當做在場的人都並非認識 </a:t>
            </a:r>
            <a:r>
              <a:rPr lang="en-US" altLang="zh-TW" b="0" i="0" dirty="0">
                <a:solidFill>
                  <a:srgbClr val="DBDEE1"/>
                </a:solidFill>
                <a:effectLst/>
                <a:latin typeface="inherit"/>
              </a:rPr>
              <a:t>Vue.js</a:t>
            </a:r>
            <a:r>
              <a:rPr lang="zh-TW" altLang="en-US" b="0" i="0" dirty="0">
                <a:solidFill>
                  <a:srgbClr val="DBDEE1"/>
                </a:solidFill>
                <a:effectLst/>
                <a:latin typeface="inherit"/>
              </a:rPr>
              <a:t>，重新介紹如何完成此作品</a:t>
            </a:r>
          </a:p>
          <a:p>
            <a:pPr algn="l" fontAlgn="base">
              <a:buFont typeface="Arial" panose="020B0604020202020204" pitchFamily="34" charset="0"/>
              <a:buChar char="•"/>
            </a:pPr>
            <a:r>
              <a:rPr lang="zh-TW" altLang="en-US" b="0" i="0" dirty="0">
                <a:solidFill>
                  <a:srgbClr val="DBDEE1"/>
                </a:solidFill>
                <a:effectLst/>
                <a:latin typeface="inherit"/>
              </a:rPr>
              <a:t>困難點：遇到什麼樣的狀況，然後是怎麼解決的</a:t>
            </a:r>
          </a:p>
          <a:p>
            <a:pPr algn="l" fontAlgn="base">
              <a:buFont typeface="Arial" panose="020B0604020202020204" pitchFamily="34" charset="0"/>
              <a:buChar char="•"/>
            </a:pPr>
            <a:r>
              <a:rPr lang="zh-TW" altLang="en-US" b="0" i="0" dirty="0">
                <a:solidFill>
                  <a:srgbClr val="DBDEE1"/>
                </a:solidFill>
                <a:effectLst/>
                <a:latin typeface="inherit"/>
              </a:rPr>
              <a:t>最喜歡的點：介紹自己在這個作品上額外的巧思，以及說明為什麼喜歡這個設計</a:t>
            </a:r>
          </a:p>
          <a:p>
            <a:pPr algn="l" fontAlgn="base">
              <a:buFont typeface="Arial" panose="020B0604020202020204" pitchFamily="34" charset="0"/>
              <a:buChar char="•"/>
            </a:pPr>
            <a:r>
              <a:rPr lang="zh-TW" altLang="en-US" b="0" i="0" dirty="0">
                <a:solidFill>
                  <a:srgbClr val="DBDEE1"/>
                </a:solidFill>
                <a:effectLst/>
                <a:latin typeface="inherit"/>
              </a:rPr>
              <a:t>心得：可以總結自己在這之中學了什麼，然後給予每件事情評個分（例如團隊分數、學到的知識內容）</a:t>
            </a:r>
          </a:p>
          <a:p>
            <a:pPr algn="l" fontAlgn="base">
              <a:buFont typeface="Arial" panose="020B0604020202020204" pitchFamily="34" charset="0"/>
              <a:buChar char="•"/>
            </a:pPr>
            <a:r>
              <a:rPr lang="zh-TW" altLang="en-US" b="0" i="0" dirty="0">
                <a:solidFill>
                  <a:srgbClr val="DBDEE1"/>
                </a:solidFill>
                <a:effectLst/>
                <a:latin typeface="gg sans"/>
              </a:rPr>
              <a:t>其他建議： </a:t>
            </a:r>
            <a:r>
              <a:rPr lang="zh-TW" altLang="en-US" b="0" i="0" dirty="0">
                <a:solidFill>
                  <a:srgbClr val="DBDEE1"/>
                </a:solidFill>
                <a:effectLst/>
                <a:latin typeface="inherit"/>
              </a:rPr>
              <a:t>時間規劃，把時間放在介紹起來「最順的地方」（或者最有看頭的地方）</a:t>
            </a:r>
          </a:p>
          <a:p>
            <a:pPr algn="l" fontAlgn="base">
              <a:buFont typeface="Arial" panose="020B0604020202020204" pitchFamily="34" charset="0"/>
              <a:buChar char="•"/>
            </a:pPr>
            <a:r>
              <a:rPr lang="zh-TW" altLang="en-US" b="0" i="0" dirty="0">
                <a:solidFill>
                  <a:srgbClr val="DBDEE1"/>
                </a:solidFill>
                <a:effectLst/>
                <a:latin typeface="inherit"/>
              </a:rPr>
              <a:t>別花太多時間介紹太基本的功能，例如：登入註冊</a:t>
            </a:r>
          </a:p>
          <a:p>
            <a:pPr marL="742950" lvl="1" indent="-285750" algn="l" fontAlgn="base">
              <a:buFont typeface="Arial" panose="020B0604020202020204" pitchFamily="34" charset="0"/>
              <a:buChar char="•"/>
            </a:pPr>
            <a:r>
              <a:rPr lang="zh-TW" altLang="en-US" b="0" i="0" dirty="0">
                <a:solidFill>
                  <a:srgbClr val="DBDEE1"/>
                </a:solidFill>
                <a:effectLst/>
                <a:latin typeface="inherit"/>
              </a:rPr>
              <a:t>好的方式：直接開好多個瀏覽器，都已經登入各身份</a:t>
            </a:r>
          </a:p>
          <a:p>
            <a:pPr algn="l" fontAlgn="base">
              <a:buFont typeface="Arial" panose="020B0604020202020204" pitchFamily="34" charset="0"/>
              <a:buChar char="•"/>
            </a:pPr>
            <a:r>
              <a:rPr lang="zh-TW" altLang="en-US" b="0" i="0" dirty="0">
                <a:solidFill>
                  <a:srgbClr val="DBDEE1"/>
                </a:solidFill>
                <a:effectLst/>
                <a:latin typeface="inherit"/>
              </a:rPr>
              <a:t>這是一場 </a:t>
            </a:r>
            <a:r>
              <a:rPr lang="en-US" altLang="zh-TW" b="0" i="0" dirty="0">
                <a:solidFill>
                  <a:srgbClr val="DBDEE1"/>
                </a:solidFill>
                <a:effectLst/>
                <a:latin typeface="inherit"/>
              </a:rPr>
              <a:t>Show</a:t>
            </a:r>
            <a:r>
              <a:rPr lang="zh-TW" altLang="en-US" b="0" i="0" dirty="0">
                <a:solidFill>
                  <a:srgbClr val="DBDEE1"/>
                </a:solidFill>
                <a:effectLst/>
                <a:latin typeface="inherit"/>
              </a:rPr>
              <a:t>，如何適當的展示也是重點</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a:t>
            </a:fld>
            <a:endParaRPr lang="zh-TW" altLang="en-US"/>
          </a:p>
        </p:txBody>
      </p:sp>
    </p:spTree>
    <p:extLst>
      <p:ext uri="{BB962C8B-B14F-4D97-AF65-F5344CB8AC3E}">
        <p14:creationId xmlns:p14="http://schemas.microsoft.com/office/powerpoint/2010/main" val="165734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333333"/>
                </a:solidFill>
                <a:effectLst/>
                <a:latin typeface="-apple-system"/>
              </a:rPr>
              <a:t>loading </a:t>
            </a:r>
            <a:r>
              <a:rPr lang="zh-TW" altLang="en-US" b="0" i="0" dirty="0">
                <a:solidFill>
                  <a:srgbClr val="333333"/>
                </a:solidFill>
                <a:effectLst/>
                <a:latin typeface="-apple-system"/>
              </a:rPr>
              <a:t>的動畫，也是我們組員調整了很久的部分，包含出現時機，到每頁的過度動畫，或是資料未渲染完成前</a:t>
            </a:r>
            <a:r>
              <a:rPr lang="en-US" altLang="zh-TW" b="0" i="0" dirty="0">
                <a:solidFill>
                  <a:srgbClr val="333333"/>
                </a:solidFill>
                <a:effectLst/>
                <a:latin typeface="-apple-system"/>
              </a:rPr>
              <a:t>…</a:t>
            </a:r>
            <a:r>
              <a:rPr lang="zh-TW" altLang="en-US" b="0" i="0" dirty="0">
                <a:solidFill>
                  <a:srgbClr val="333333"/>
                </a:solidFill>
                <a:effectLst/>
                <a:latin typeface="-apple-system"/>
              </a:rPr>
              <a:t>這些時機點都是我們一再調整，力求無違和的呈現，最終的結果也確實符合我們的預期。而且有時候看兔子很努力地奔跑，感覺真的很認真呢</a:t>
            </a:r>
            <a:r>
              <a:rPr lang="en-US" altLang="zh-TW" b="0" i="0" dirty="0">
                <a:solidFill>
                  <a:srgbClr val="333333"/>
                </a:solidFill>
                <a:effectLst/>
                <a:latin typeface="-apple-system"/>
              </a:rPr>
              <a:t>XD</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32</a:t>
            </a:fld>
            <a:endParaRPr lang="zh-TW" altLang="en-US"/>
          </a:p>
        </p:txBody>
      </p:sp>
    </p:spTree>
    <p:extLst>
      <p:ext uri="{BB962C8B-B14F-4D97-AF65-F5344CB8AC3E}">
        <p14:creationId xmlns:p14="http://schemas.microsoft.com/office/powerpoint/2010/main" val="4115606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居然有辦法每週開2次小組會議+1次教練討論，真的不知道時間哪裡來的&gt;&lt;</a:t>
            </a:r>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37</a:t>
            </a:fld>
            <a:endParaRPr lang="zh-TW" altLang="en-US"/>
          </a:p>
        </p:txBody>
      </p:sp>
    </p:spTree>
    <p:extLst>
      <p:ext uri="{BB962C8B-B14F-4D97-AF65-F5344CB8AC3E}">
        <p14:creationId xmlns:p14="http://schemas.microsoft.com/office/powerpoint/2010/main" val="1997593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333333"/>
                </a:solidFill>
                <a:effectLst/>
                <a:latin typeface="-apple-system"/>
              </a:rPr>
              <a:t>通過設計這個募資網站，我們瞭解了網站</a:t>
            </a:r>
            <a:r>
              <a:rPr lang="en-US" altLang="zh-TW" b="0" i="0" dirty="0">
                <a:solidFill>
                  <a:srgbClr val="333333"/>
                </a:solidFill>
                <a:effectLst/>
                <a:latin typeface="-apple-system"/>
              </a:rPr>
              <a:t>UI</a:t>
            </a:r>
            <a:r>
              <a:rPr lang="zh-TW" altLang="en-US" b="0" i="0" dirty="0">
                <a:solidFill>
                  <a:srgbClr val="333333"/>
                </a:solidFill>
                <a:effectLst/>
                <a:latin typeface="-apple-system"/>
              </a:rPr>
              <a:t>和前端技術等多個方面的知識和技能。我們更加熟悉了規劃一個完整網站所需的各種迫切需要和必要的系統與功能。 完成此網站設計的過程也提醒了我們，態度對待每個募資項目都非常謹慎和重視，並始終保持謙虛的態度。將來，我們將繼續為此領域和更多慈善事業做出貢獻。</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38</a:t>
            </a:fld>
            <a:endParaRPr lang="zh-TW" altLang="en-US"/>
          </a:p>
        </p:txBody>
      </p:sp>
    </p:spTree>
    <p:extLst>
      <p:ext uri="{BB962C8B-B14F-4D97-AF65-F5344CB8AC3E}">
        <p14:creationId xmlns:p14="http://schemas.microsoft.com/office/powerpoint/2010/main" val="279270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2023 / 3 / 5</a:t>
            </a:r>
          </a:p>
          <a:p>
            <a:r>
              <a:rPr lang="zh-TW" altLang="en-US" dirty="0"/>
              <a:t>因為大家都對募資方案</a:t>
            </a:r>
            <a:endParaRPr lang="en-US" altLang="zh-TW"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4</a:t>
            </a:fld>
            <a:endParaRPr lang="zh-TW" altLang="en-US"/>
          </a:p>
        </p:txBody>
      </p:sp>
    </p:spTree>
    <p:extLst>
      <p:ext uri="{BB962C8B-B14F-4D97-AF65-F5344CB8AC3E}">
        <p14:creationId xmlns:p14="http://schemas.microsoft.com/office/powerpoint/2010/main" val="3100251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為了解決現有的</a:t>
            </a:r>
            <a:r>
              <a:rPr lang="en-US" altLang="zh-TW" sz="1200" dirty="0"/>
              <a:t>___</a:t>
            </a:r>
            <a:r>
              <a:rPr lang="zh-TW" altLang="en-US" sz="1200" dirty="0"/>
              <a:t>問題，我們決定設立一個募資平台</a:t>
            </a:r>
            <a:r>
              <a:rPr lang="en-US" altLang="zh-TW" sz="1200" dirty="0"/>
              <a:t>...</a:t>
            </a:r>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5</a:t>
            </a:fld>
            <a:endParaRPr lang="zh-TW" altLang="en-US"/>
          </a:p>
        </p:txBody>
      </p:sp>
    </p:spTree>
    <p:extLst>
      <p:ext uri="{BB962C8B-B14F-4D97-AF65-F5344CB8AC3E}">
        <p14:creationId xmlns:p14="http://schemas.microsoft.com/office/powerpoint/2010/main" val="4184443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為了解決現有的</a:t>
            </a:r>
            <a:r>
              <a:rPr lang="en-US" altLang="zh-TW" sz="1200" dirty="0"/>
              <a:t>___</a:t>
            </a:r>
            <a:r>
              <a:rPr lang="zh-TW" altLang="en-US" sz="1200" dirty="0"/>
              <a:t>問題，我們決定設立一個募資平台</a:t>
            </a:r>
            <a:r>
              <a:rPr lang="en-US" altLang="zh-TW" sz="1200" dirty="0"/>
              <a:t>...</a:t>
            </a:r>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8</a:t>
            </a:fld>
            <a:endParaRPr lang="zh-TW" altLang="en-US"/>
          </a:p>
        </p:txBody>
      </p:sp>
    </p:spTree>
    <p:extLst>
      <p:ext uri="{BB962C8B-B14F-4D97-AF65-F5344CB8AC3E}">
        <p14:creationId xmlns:p14="http://schemas.microsoft.com/office/powerpoint/2010/main" val="932717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「倍而兔」的命名是因為我們在兔年相遇，又因為六角學院的 </a:t>
            </a:r>
            <a:r>
              <a:rPr lang="en-US" altLang="zh-TW" sz="1200" dirty="0"/>
              <a:t>Node.js </a:t>
            </a:r>
            <a:r>
              <a:rPr lang="zh-TW" altLang="en-US" sz="1200" dirty="0"/>
              <a:t>企業專題班而聚在一起，然後我們被排到第二組，所以經過各種排列組合，及請教 </a:t>
            </a:r>
            <a:r>
              <a:rPr lang="en-US" altLang="zh-TW" sz="1200" dirty="0"/>
              <a:t>ChatGPT </a:t>
            </a:r>
            <a:r>
              <a:rPr lang="zh-TW" altLang="en-US" sz="1200" dirty="0"/>
              <a:t>後，取名為「倍而兔」。</a:t>
            </a:r>
            <a:endParaRPr lang="en-US" altLang="zh-TW" sz="1200" dirty="0"/>
          </a:p>
          <a:p>
            <a:r>
              <a:rPr lang="zh-TW" altLang="en-US" sz="1200" dirty="0"/>
              <a:t>平台名稱確認後，繼而發想 </a:t>
            </a:r>
            <a:r>
              <a:rPr lang="en-US" altLang="zh-TW" sz="1200" dirty="0" err="1"/>
              <a:t>slogon</a:t>
            </a:r>
            <a:r>
              <a:rPr lang="zh-TW" altLang="en-US" sz="1200" dirty="0"/>
              <a:t>。</a:t>
            </a:r>
            <a:endParaRPr lang="en-US" altLang="zh-TW" sz="1200" dirty="0"/>
          </a:p>
          <a:p>
            <a:endParaRPr lang="zh-TW" altLang="en-US" sz="1200"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10</a:t>
            </a:fld>
            <a:endParaRPr lang="zh-TW" altLang="en-US"/>
          </a:p>
        </p:txBody>
      </p:sp>
    </p:spTree>
    <p:extLst>
      <p:ext uri="{BB962C8B-B14F-4D97-AF65-F5344CB8AC3E}">
        <p14:creationId xmlns:p14="http://schemas.microsoft.com/office/powerpoint/2010/main" val="1675950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目標確認後，我們開始了對平台的規劃及發想，首先就是讓使用者如何能快速認識我們的平台，並能及時的獲得解答與贊助，過程中也有參考了市面上同類型的網站，如：挖貝、嘖嘖、</a:t>
            </a:r>
            <a:r>
              <a:rPr lang="en-US" altLang="zh-TW" sz="1200" dirty="0" err="1"/>
              <a:t>Hahow</a:t>
            </a:r>
            <a:r>
              <a:rPr lang="zh-TW" altLang="en-US" sz="1200" dirty="0"/>
              <a:t>、</a:t>
            </a:r>
            <a:r>
              <a:rPr lang="en-US" altLang="zh-TW" sz="1200" b="0" i="0" dirty="0">
                <a:effectLst/>
                <a:latin typeface="gg sans"/>
              </a:rPr>
              <a:t> </a:t>
            </a:r>
            <a:r>
              <a:rPr lang="en-US" altLang="zh-TW" sz="1200" b="0" i="0" dirty="0" err="1">
                <a:effectLst/>
                <a:latin typeface="gg sans"/>
              </a:rPr>
              <a:t>flyingV</a:t>
            </a:r>
            <a:r>
              <a:rPr lang="zh-TW" altLang="en-US" sz="1200" dirty="0"/>
              <a:t> 、</a:t>
            </a:r>
            <a:r>
              <a:rPr lang="zh-TW" altLang="en-US" sz="1200" b="0" i="0" dirty="0">
                <a:effectLst/>
                <a:latin typeface="gg sans"/>
              </a:rPr>
              <a:t>手手公益 </a:t>
            </a:r>
            <a:r>
              <a:rPr lang="en-US" altLang="zh-TW" sz="1200" b="0" i="0" dirty="0">
                <a:effectLst/>
                <a:latin typeface="gg sans"/>
              </a:rPr>
              <a:t>.</a:t>
            </a:r>
            <a:r>
              <a:rPr lang="en-US" altLang="zh-TW" sz="1200" dirty="0"/>
              <a:t>..</a:t>
            </a:r>
            <a:endParaRPr lang="zh-TW" altLang="en-US"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11</a:t>
            </a:fld>
            <a:endParaRPr lang="zh-TW" altLang="en-US"/>
          </a:p>
        </p:txBody>
      </p:sp>
    </p:spTree>
    <p:extLst>
      <p:ext uri="{BB962C8B-B14F-4D97-AF65-F5344CB8AC3E}">
        <p14:creationId xmlns:p14="http://schemas.microsoft.com/office/powerpoint/2010/main" val="136451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在這個地方我們有用到</a:t>
            </a:r>
            <a:r>
              <a:rPr lang="en-US" altLang="zh-TW" dirty="0"/>
              <a:t>…</a:t>
            </a:r>
            <a:r>
              <a:rPr lang="zh-TW" altLang="en-US" dirty="0"/>
              <a:t>技術，</a:t>
            </a:r>
            <a:r>
              <a:rPr lang="en-US" altLang="zh-TW" dirty="0"/>
              <a:t>…Demo </a:t>
            </a:r>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22</a:t>
            </a:fld>
            <a:endParaRPr lang="zh-TW" altLang="en-US"/>
          </a:p>
        </p:txBody>
      </p:sp>
    </p:spTree>
    <p:extLst>
      <p:ext uri="{BB962C8B-B14F-4D97-AF65-F5344CB8AC3E}">
        <p14:creationId xmlns:p14="http://schemas.microsoft.com/office/powerpoint/2010/main" val="1163059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為了解決現有的</a:t>
            </a:r>
            <a:r>
              <a:rPr lang="en-US" altLang="zh-TW" sz="1200" dirty="0"/>
              <a:t>___</a:t>
            </a:r>
            <a:r>
              <a:rPr lang="zh-TW" altLang="en-US" sz="1200" dirty="0"/>
              <a:t>問題，我們決定設立一個募資平台</a:t>
            </a:r>
            <a:r>
              <a:rPr lang="en-US" altLang="zh-TW" sz="1200" dirty="0"/>
              <a:t>...</a:t>
            </a:r>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27</a:t>
            </a:fld>
            <a:endParaRPr lang="zh-TW" altLang="en-US"/>
          </a:p>
        </p:txBody>
      </p:sp>
    </p:spTree>
    <p:extLst>
      <p:ext uri="{BB962C8B-B14F-4D97-AF65-F5344CB8AC3E}">
        <p14:creationId xmlns:p14="http://schemas.microsoft.com/office/powerpoint/2010/main" val="3939440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t>為了解決現有的</a:t>
            </a:r>
            <a:r>
              <a:rPr lang="en-US" altLang="zh-TW" sz="1200" dirty="0"/>
              <a:t>___</a:t>
            </a:r>
            <a:r>
              <a:rPr lang="zh-TW" altLang="en-US" sz="1200" dirty="0"/>
              <a:t>問題，我們決定設立一個募資平台</a:t>
            </a:r>
            <a:r>
              <a:rPr lang="en-US" altLang="zh-TW" sz="1200" dirty="0"/>
              <a:t>...</a:t>
            </a:r>
          </a:p>
          <a:p>
            <a:r>
              <a:rPr lang="zh-TW" altLang="en-US" sz="1200" dirty="0"/>
              <a:t>構建一個易於使用和理解，具有公信力的網上募資平台。</a:t>
            </a:r>
            <a:endParaRPr lang="en-US" altLang="zh-TW" sz="1200" dirty="0"/>
          </a:p>
          <a:p>
            <a:r>
              <a:rPr lang="zh-TW" altLang="en-US" sz="1200" dirty="0"/>
              <a:t>提供愛心人士志願捐款和募集資源的平台，支持有需要的團體。</a:t>
            </a:r>
            <a:endParaRPr lang="en-US" altLang="zh-TW" sz="1200" dirty="0"/>
          </a:p>
          <a:p>
            <a:endParaRPr lang="zh-TW" altLang="en-US" dirty="0"/>
          </a:p>
        </p:txBody>
      </p:sp>
      <p:sp>
        <p:nvSpPr>
          <p:cNvPr id="4" name="投影片編號版面配置區 3"/>
          <p:cNvSpPr>
            <a:spLocks noGrp="1"/>
          </p:cNvSpPr>
          <p:nvPr>
            <p:ph type="sldNum" sz="quarter" idx="5"/>
          </p:nvPr>
        </p:nvSpPr>
        <p:spPr/>
        <p:txBody>
          <a:bodyPr/>
          <a:lstStyle/>
          <a:p>
            <a:fld id="{09268475-A6A6-406D-B00C-3E198D41A22F}" type="slidenum">
              <a:rPr lang="zh-TW" altLang="en-US" smtClean="0"/>
              <a:t>28</a:t>
            </a:fld>
            <a:endParaRPr lang="zh-TW" altLang="en-US"/>
          </a:p>
        </p:txBody>
      </p:sp>
    </p:spTree>
    <p:extLst>
      <p:ext uri="{BB962C8B-B14F-4D97-AF65-F5344CB8AC3E}">
        <p14:creationId xmlns:p14="http://schemas.microsoft.com/office/powerpoint/2010/main" val="3962882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CA9133-2DD5-82C5-F22B-49F8F47171C8}"/>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430C25B-2569-BC0B-E602-988BA94EF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FD1F5DED-03E0-F1E2-10E9-4DDE1AF2255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CCEC5CC0-B1F5-5763-F471-512DD54CF14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5C8CF7-B3C5-5F2B-E8D4-5CCBD5EECA6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8011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561DCC-9A20-57F5-0418-0633E6501005}"/>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5DEA3D3-2A00-D6DA-B590-0AEAE975304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0FAB15-7432-BC76-BF0D-7AC8B7DAFA3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2C1D0966-3A5C-9AD7-3A53-24B80F291ED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A6FAE72-C5A4-824C-49FC-A96F7776C0F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47190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C919CCC-BB1F-FE17-A25D-56F71612E6CE}"/>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1F406D1-5FE1-0036-1423-0EE6674A8B6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85391D7-4734-CB96-1408-0F76D5A513E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50F56CCC-1081-2C08-9E07-E61173BC8DCE}"/>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016CEFC2-ED6B-DC71-4502-8AD9D71847A7}"/>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14019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017F65-0D1B-2941-92FA-CFF5C4F6BF3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D92CCE9-F345-A0CD-8E4E-DA2DC69D3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A798C51A-E49D-566A-8E24-B841DFEDA06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8B689F52-6EB1-BAB3-29CF-9DF6E52AE032}"/>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D75B87A5-2CAB-876C-2E13-6B4BCD8C7D5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498708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pic>
        <p:nvPicPr>
          <p:cNvPr id="7" name="圖形 6">
            <a:extLst>
              <a:ext uri="{FF2B5EF4-FFF2-40B4-BE49-F238E27FC236}">
                <a16:creationId xmlns:a16="http://schemas.microsoft.com/office/drawing/2014/main" id="{D30425A0-2511-BCF1-0A68-F8C13BBE1E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8" name="圖形 7">
            <a:extLst>
              <a:ext uri="{FF2B5EF4-FFF2-40B4-BE49-F238E27FC236}">
                <a16:creationId xmlns:a16="http://schemas.microsoft.com/office/drawing/2014/main" id="{B0E0C0BC-141D-2566-0AF4-5B80D37CAD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
        <p:nvSpPr>
          <p:cNvPr id="2" name="標題 1">
            <a:extLst>
              <a:ext uri="{FF2B5EF4-FFF2-40B4-BE49-F238E27FC236}">
                <a16:creationId xmlns:a16="http://schemas.microsoft.com/office/drawing/2014/main" id="{48456204-EC25-AC05-6265-DCEB922D2B72}"/>
              </a:ext>
            </a:extLst>
          </p:cNvPr>
          <p:cNvSpPr>
            <a:spLocks noGrp="1"/>
          </p:cNvSpPr>
          <p:nvPr>
            <p:ph type="title"/>
          </p:nvPr>
        </p:nvSpPr>
        <p:spPr>
          <a:xfrm>
            <a:off x="1493132" y="365125"/>
            <a:ext cx="9860667"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94292BC-021C-5C61-5B9A-A0CB180E22F2}"/>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70D67AB-1E46-7F3D-3BAE-25A15AA73E9A}"/>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8CBA8429-C912-EC2B-CBBA-9618A18B787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A96403C-2301-B789-DCD6-386AA51611B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865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12" name="圖形 11">
            <a:extLst>
              <a:ext uri="{FF2B5EF4-FFF2-40B4-BE49-F238E27FC236}">
                <a16:creationId xmlns:a16="http://schemas.microsoft.com/office/drawing/2014/main" id="{01C832B4-3AC4-ACC8-F89D-342EDF368D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8671" y="195174"/>
            <a:ext cx="8821779" cy="6467653"/>
          </a:xfrm>
          <a:prstGeom prst="rect">
            <a:avLst/>
          </a:prstGeom>
        </p:spPr>
      </p:pic>
      <p:pic>
        <p:nvPicPr>
          <p:cNvPr id="14" name="圖形 13">
            <a:extLst>
              <a:ext uri="{FF2B5EF4-FFF2-40B4-BE49-F238E27FC236}">
                <a16:creationId xmlns:a16="http://schemas.microsoft.com/office/drawing/2014/main" id="{A56E4E9A-B1A5-6587-7293-8E34811884A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08531" y="1096811"/>
            <a:ext cx="1257300" cy="2247900"/>
          </a:xfrm>
          <a:prstGeom prst="rect">
            <a:avLst/>
          </a:prstGeom>
        </p:spPr>
      </p:pic>
      <p:sp>
        <p:nvSpPr>
          <p:cNvPr id="2" name="標題 1">
            <a:extLst>
              <a:ext uri="{FF2B5EF4-FFF2-40B4-BE49-F238E27FC236}">
                <a16:creationId xmlns:a16="http://schemas.microsoft.com/office/drawing/2014/main" id="{83C693D1-428E-11CA-A308-214D389EB6DF}"/>
              </a:ext>
            </a:extLst>
          </p:cNvPr>
          <p:cNvSpPr>
            <a:spLocks noGrp="1"/>
          </p:cNvSpPr>
          <p:nvPr>
            <p:ph type="title" hasCustomPrompt="1"/>
          </p:nvPr>
        </p:nvSpPr>
        <p:spPr>
          <a:xfrm>
            <a:off x="2008770" y="1707551"/>
            <a:ext cx="7804070" cy="2852737"/>
          </a:xfrm>
        </p:spPr>
        <p:txBody>
          <a:bodyPr anchor="b"/>
          <a:lstStyle>
            <a:lvl1pPr algn="ctr">
              <a:defRPr sz="6000"/>
            </a:lvl1pPr>
          </a:lstStyle>
          <a:p>
            <a:r>
              <a:rPr lang="zh-TW" altLang="en-US" dirty="0"/>
              <a:t>編輯母片標題</a:t>
            </a:r>
          </a:p>
        </p:txBody>
      </p:sp>
      <p:sp>
        <p:nvSpPr>
          <p:cNvPr id="3" name="文字版面配置區 2">
            <a:extLst>
              <a:ext uri="{FF2B5EF4-FFF2-40B4-BE49-F238E27FC236}">
                <a16:creationId xmlns:a16="http://schemas.microsoft.com/office/drawing/2014/main" id="{3004F2AA-FE0C-20BE-1CF5-6ADFBCE210A7}"/>
              </a:ext>
            </a:extLst>
          </p:cNvPr>
          <p:cNvSpPr>
            <a:spLocks noGrp="1"/>
          </p:cNvSpPr>
          <p:nvPr>
            <p:ph type="body" idx="1"/>
          </p:nvPr>
        </p:nvSpPr>
        <p:spPr>
          <a:xfrm>
            <a:off x="831850" y="4990305"/>
            <a:ext cx="10515600" cy="109934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dirty="0"/>
              <a:t>按一下以編輯母片文字樣式</a:t>
            </a:r>
          </a:p>
        </p:txBody>
      </p:sp>
      <p:sp>
        <p:nvSpPr>
          <p:cNvPr id="4" name="日期版面配置區 3">
            <a:extLst>
              <a:ext uri="{FF2B5EF4-FFF2-40B4-BE49-F238E27FC236}">
                <a16:creationId xmlns:a16="http://schemas.microsoft.com/office/drawing/2014/main" id="{587FF969-EC2B-49C1-6C18-4FA878FC6D59}"/>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0DAC02BF-2468-2F60-2D8D-EDC2B424232F}"/>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6F8A0F22-6A4A-8480-71FE-DDDB08471491}"/>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789559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0FA242-D407-4D34-9F0A-AD973999AABF}"/>
              </a:ext>
            </a:extLst>
          </p:cNvPr>
          <p:cNvSpPr>
            <a:spLocks noGrp="1"/>
          </p:cNvSpPr>
          <p:nvPr>
            <p:ph type="title"/>
          </p:nvPr>
        </p:nvSpPr>
        <p:spPr>
          <a:xfrm>
            <a:off x="1493132" y="365125"/>
            <a:ext cx="9860668" cy="1325563"/>
          </a:xfrm>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5062F3-F0F8-5E6D-5FC0-E865284307D6}"/>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B4542E7-A397-36D1-8C40-DE129ED815A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BC9B9875-6113-095B-940E-2F44A524120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6" name="頁尾版面配置區 5">
            <a:extLst>
              <a:ext uri="{FF2B5EF4-FFF2-40B4-BE49-F238E27FC236}">
                <a16:creationId xmlns:a16="http://schemas.microsoft.com/office/drawing/2014/main" id="{EA0726FD-B5DB-DA1E-42F1-A152E6D88EA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D119354C-6B19-6DBF-A595-CF0AAA0BA9E6}"/>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pic>
        <p:nvPicPr>
          <p:cNvPr id="8" name="圖形 7">
            <a:extLst>
              <a:ext uri="{FF2B5EF4-FFF2-40B4-BE49-F238E27FC236}">
                <a16:creationId xmlns:a16="http://schemas.microsoft.com/office/drawing/2014/main" id="{0B660F2F-39E0-FA13-87F6-6B1ACDFE531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7151" y="4974220"/>
            <a:ext cx="1619250" cy="1619250"/>
          </a:xfrm>
          <a:prstGeom prst="rect">
            <a:avLst/>
          </a:prstGeom>
        </p:spPr>
      </p:pic>
      <p:pic>
        <p:nvPicPr>
          <p:cNvPr id="9" name="圖形 8">
            <a:extLst>
              <a:ext uri="{FF2B5EF4-FFF2-40B4-BE49-F238E27FC236}">
                <a16:creationId xmlns:a16="http://schemas.microsoft.com/office/drawing/2014/main" id="{A2635EB5-1608-501F-DCAA-782B2299EEC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980865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A09894-9BA8-7BF4-D8D5-CFAA8C28D474}"/>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9C9F912-2361-93E9-4892-8A7CFF43AE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E667F8-0B79-808B-99DD-20AE96AF8AE2}"/>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473E824A-FF62-2CE4-0C9B-A3167F7BE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8AB7692-B51A-25E6-ACBE-41FE6B370E6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CA20705-DB72-32A0-95ED-3B42161599C4}"/>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8" name="頁尾版面配置區 7">
            <a:extLst>
              <a:ext uri="{FF2B5EF4-FFF2-40B4-BE49-F238E27FC236}">
                <a16:creationId xmlns:a16="http://schemas.microsoft.com/office/drawing/2014/main" id="{57712D1E-4A56-FD4F-F613-1267FB05D50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C92F0034-496C-B251-C004-E8C3B6691275}"/>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864916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544FE-D0FD-9488-A44A-C6ECBBB6C4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8B92DD9-AC81-334B-122D-CE130B15F00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4" name="頁尾版面配置區 3">
            <a:extLst>
              <a:ext uri="{FF2B5EF4-FFF2-40B4-BE49-F238E27FC236}">
                <a16:creationId xmlns:a16="http://schemas.microsoft.com/office/drawing/2014/main" id="{862A758D-8A15-898A-A357-48181A0A6A34}"/>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BDEB5830-BE16-B39E-57CE-BFEE22AB86F0}"/>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2167789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3F01D27-83CC-74FC-EA9B-653074AE936F}"/>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3" name="頁尾版面配置區 2">
            <a:extLst>
              <a:ext uri="{FF2B5EF4-FFF2-40B4-BE49-F238E27FC236}">
                <a16:creationId xmlns:a16="http://schemas.microsoft.com/office/drawing/2014/main" id="{78613FEF-61B1-C65D-6084-86D850ADE416}"/>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9C2D7BE0-2331-F27C-5D42-085816401DDF}"/>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92840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697A-D69A-755D-ABB9-2F353793C58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05A7AA4-7106-8AE3-8A2E-D0EFFB3EA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4940035-B19D-26FE-4217-D72B3542C2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A9685BB-807C-3CA6-7F53-F70BAA160236}"/>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6" name="頁尾版面配置區 5">
            <a:extLst>
              <a:ext uri="{FF2B5EF4-FFF2-40B4-BE49-F238E27FC236}">
                <a16:creationId xmlns:a16="http://schemas.microsoft.com/office/drawing/2014/main" id="{395A5339-2B19-03C5-79B9-19F4AD29EE2A}"/>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F492822-A4B7-E158-E29A-50EDBE1F2FBE}"/>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3170358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FDE789-2C1F-A5E6-FC8C-8F59BDC95D9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95C2717-3B31-AE57-8C4E-5440C3D71E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830614A-FBAA-126B-BD98-9E6B8404CCE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EC3E3049-0630-ABFA-EA8D-826F7297373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CB258971-0968-6506-B14D-1F97515451DD}"/>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85527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9EBAF8-159D-5EE5-D048-ACDF1F22D15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A4787510-869C-1567-580E-88BAE2DBE6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B509F65-5D1D-E715-27DB-93390816B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A0DF167-CC1F-0B5A-E818-91BCDF77C52D}"/>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6" name="頁尾版面配置區 5">
            <a:extLst>
              <a:ext uri="{FF2B5EF4-FFF2-40B4-BE49-F238E27FC236}">
                <a16:creationId xmlns:a16="http://schemas.microsoft.com/office/drawing/2014/main" id="{D0CA3487-1805-7817-19C9-3A9D67164B4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59EF53-E5B9-061C-5A93-2E18201D4823}"/>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4289789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1B93A7-4382-7FC4-00CE-F534EA1A627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B832EEE-5C2F-170F-02A0-2FFA4F1F85EE}"/>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7D5DE92-A796-6FD8-7E77-C80CB07088C7}"/>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F6890952-2C89-76E8-4E69-DA2CD5E4DE25}"/>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3649C3B3-A809-DCF1-C18F-870692E384FA}"/>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7765625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B927A62-F0EE-62BA-4F49-81517437494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94D9FAE7-21B3-B246-9FFD-C6F77EDDE7FC}"/>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94094C2-1285-5D7A-3F9A-08CEFE2FC785}"/>
              </a:ext>
            </a:extLst>
          </p:cNvPr>
          <p:cNvSpPr>
            <a:spLocks noGrp="1"/>
          </p:cNvSpPr>
          <p:nvPr>
            <p:ph type="dt" sz="half" idx="10"/>
          </p:nvPr>
        </p:nvSpPr>
        <p:spPr>
          <a:xfrm>
            <a:off x="838200" y="6356350"/>
            <a:ext cx="2743200" cy="365125"/>
          </a:xfrm>
          <a:prstGeom prst="rect">
            <a:avLst/>
          </a:prstGeom>
        </p:spPr>
        <p:txBody>
          <a:bodyPr/>
          <a:lstStyle/>
          <a:p>
            <a:fld id="{6051D38A-82C6-40E1-AB32-4DDA294FFF37}"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56F89548-8857-ECDF-01D2-23733C32D151}"/>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9D5D3C65-C77D-1BD5-6086-0F115FB4DF94}"/>
              </a:ext>
            </a:extLst>
          </p:cNvPr>
          <p:cNvSpPr>
            <a:spLocks noGrp="1"/>
          </p:cNvSpPr>
          <p:nvPr>
            <p:ph type="sldNum" sz="quarter" idx="12"/>
          </p:nvPr>
        </p:nvSpPr>
        <p:spPr/>
        <p:txBody>
          <a:body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070685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CD45C8-D7CD-8A28-EDFB-8ABF8426C061}"/>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77E63E8-6F96-AD9A-A6B0-518CA4C5E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D8C0034E-7290-995C-23B5-B0A472CAF898}"/>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5" name="頁尾版面配置區 4">
            <a:extLst>
              <a:ext uri="{FF2B5EF4-FFF2-40B4-BE49-F238E27FC236}">
                <a16:creationId xmlns:a16="http://schemas.microsoft.com/office/drawing/2014/main" id="{B96BFDBC-9852-95CE-041C-906ADCFEE1F7}"/>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6" name="投影片編號版面配置區 5">
            <a:extLst>
              <a:ext uri="{FF2B5EF4-FFF2-40B4-BE49-F238E27FC236}">
                <a16:creationId xmlns:a16="http://schemas.microsoft.com/office/drawing/2014/main" id="{198D4DEC-E46A-CF2C-A2B0-6CF8E1CD1370}"/>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4131147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1E5402-2B78-7A2A-1349-D83FC9F222D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5156813-D51A-0B91-6AD9-3EDD713FCFE4}"/>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4728A30-CFB8-D873-4A28-F68B5FC846A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1A42D51-41A2-7921-7412-B7D75D402DD9}"/>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6" name="頁尾版面配置區 5">
            <a:extLst>
              <a:ext uri="{FF2B5EF4-FFF2-40B4-BE49-F238E27FC236}">
                <a16:creationId xmlns:a16="http://schemas.microsoft.com/office/drawing/2014/main" id="{E870B5BA-63CF-4C5C-08F5-312C46413C19}"/>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65152DC9-AC4B-8EC0-3CAB-F10EBE8A9C2F}"/>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35263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0B11F3-5138-8A4A-E405-324F4A50A20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AF96F-B41A-39B1-1C1C-190703274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4FBE6F-0F11-45B5-1FFB-7864D3DFCC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155392E-EF07-DC82-3B5A-F41A38866E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3ABE5D9-75A8-259F-BB13-422E3CA7388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0B7424E-092E-17EA-CBFB-62A182E7559F}"/>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8" name="頁尾版面配置區 7">
            <a:extLst>
              <a:ext uri="{FF2B5EF4-FFF2-40B4-BE49-F238E27FC236}">
                <a16:creationId xmlns:a16="http://schemas.microsoft.com/office/drawing/2014/main" id="{C0B88894-9CF2-565D-724C-0C4CF0BFD58C}"/>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9" name="投影片編號版面配置區 8">
            <a:extLst>
              <a:ext uri="{FF2B5EF4-FFF2-40B4-BE49-F238E27FC236}">
                <a16:creationId xmlns:a16="http://schemas.microsoft.com/office/drawing/2014/main" id="{63578361-F933-8333-CBC4-E792E3E52515}"/>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7839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40F11-2136-516B-FD84-89D80CCE55C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1F5AD0D-91B8-A66A-6F7C-C378A8C5AAF0}"/>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4" name="頁尾版面配置區 3">
            <a:extLst>
              <a:ext uri="{FF2B5EF4-FFF2-40B4-BE49-F238E27FC236}">
                <a16:creationId xmlns:a16="http://schemas.microsoft.com/office/drawing/2014/main" id="{6D918A41-19A3-4FB3-7EBE-D1A7456514EB}"/>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5" name="投影片編號版面配置區 4">
            <a:extLst>
              <a:ext uri="{FF2B5EF4-FFF2-40B4-BE49-F238E27FC236}">
                <a16:creationId xmlns:a16="http://schemas.microsoft.com/office/drawing/2014/main" id="{CC152E60-8476-4594-2807-6B3E68D0596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1374848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FE93D7C-32CD-7128-B0B2-E1A4A5D80C44}"/>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3" name="頁尾版面配置區 2">
            <a:extLst>
              <a:ext uri="{FF2B5EF4-FFF2-40B4-BE49-F238E27FC236}">
                <a16:creationId xmlns:a16="http://schemas.microsoft.com/office/drawing/2014/main" id="{EAD60423-E2DA-4142-AE7A-27647D07A11D}"/>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4" name="投影片編號版面配置區 3">
            <a:extLst>
              <a:ext uri="{FF2B5EF4-FFF2-40B4-BE49-F238E27FC236}">
                <a16:creationId xmlns:a16="http://schemas.microsoft.com/office/drawing/2014/main" id="{601E8259-0F56-358F-BA3E-36E0399C5E43}"/>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5852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99AFF3-557A-4F1B-4555-C2CEF821FA2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C5FBC9B-929E-C4D7-2016-531185A8B6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FE89C104-06B5-8986-D9A1-7423A25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D1BED9A-F42D-31D1-E859-DBF5AAAD7C96}"/>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6" name="頁尾版面配置區 5">
            <a:extLst>
              <a:ext uri="{FF2B5EF4-FFF2-40B4-BE49-F238E27FC236}">
                <a16:creationId xmlns:a16="http://schemas.microsoft.com/office/drawing/2014/main" id="{56E7CB37-03C3-48CA-5E9E-92644FF5E223}"/>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5CF962D7-687D-D0A1-84EC-28E91E7D80F2}"/>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142524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EAC3B-17E2-F33B-D793-5A0A7BA91C83}"/>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B553B162-8F67-94E1-C38D-ABCCC95C7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B5EBEC-0C69-E114-BD7F-E2E85E7E6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03DFBE2-B489-C399-16B3-17BD12650B8E}"/>
              </a:ext>
            </a:extLst>
          </p:cNvPr>
          <p:cNvSpPr>
            <a:spLocks noGrp="1"/>
          </p:cNvSpPr>
          <p:nvPr>
            <p:ph type="dt" sz="half" idx="10"/>
          </p:nvPr>
        </p:nvSpPr>
        <p:spPr>
          <a:xfrm>
            <a:off x="838200" y="6356350"/>
            <a:ext cx="2743200" cy="365125"/>
          </a:xfrm>
          <a:prstGeom prst="rect">
            <a:avLst/>
          </a:prstGeom>
        </p:spPr>
        <p:txBody>
          <a:bodyPr/>
          <a:lstStyle/>
          <a:p>
            <a:fld id="{E81B1F5F-22A4-4AF9-BF2E-9D82DD2A5861}" type="datetimeFigureOut">
              <a:rPr lang="zh-TW" altLang="en-US" smtClean="0"/>
              <a:t>2023/6/20</a:t>
            </a:fld>
            <a:endParaRPr lang="zh-TW" altLang="en-US"/>
          </a:p>
        </p:txBody>
      </p:sp>
      <p:sp>
        <p:nvSpPr>
          <p:cNvPr id="6" name="頁尾版面配置區 5">
            <a:extLst>
              <a:ext uri="{FF2B5EF4-FFF2-40B4-BE49-F238E27FC236}">
                <a16:creationId xmlns:a16="http://schemas.microsoft.com/office/drawing/2014/main" id="{EDCB54C4-672E-3256-E86B-E7E579382B20}"/>
              </a:ext>
            </a:extLst>
          </p:cNvPr>
          <p:cNvSpPr>
            <a:spLocks noGrp="1"/>
          </p:cNvSpPr>
          <p:nvPr>
            <p:ph type="ftr" sz="quarter" idx="11"/>
          </p:nvPr>
        </p:nvSpPr>
        <p:spPr>
          <a:xfrm>
            <a:off x="4038600" y="6356350"/>
            <a:ext cx="4114800" cy="365125"/>
          </a:xfrm>
          <a:prstGeom prst="rect">
            <a:avLst/>
          </a:prstGeom>
        </p:spPr>
        <p:txBody>
          <a:bodyPr/>
          <a:lstStyle/>
          <a:p>
            <a:endParaRPr lang="zh-TW" altLang="en-US"/>
          </a:p>
        </p:txBody>
      </p:sp>
      <p:sp>
        <p:nvSpPr>
          <p:cNvPr id="7" name="投影片編號版面配置區 6">
            <a:extLst>
              <a:ext uri="{FF2B5EF4-FFF2-40B4-BE49-F238E27FC236}">
                <a16:creationId xmlns:a16="http://schemas.microsoft.com/office/drawing/2014/main" id="{27662395-7504-73DF-8E1A-FEF339643426}"/>
              </a:ext>
            </a:extLst>
          </p:cNvPr>
          <p:cNvSpPr>
            <a:spLocks noGrp="1"/>
          </p:cNvSpPr>
          <p:nvPr>
            <p:ph type="sldNum" sz="quarter" idx="12"/>
          </p:nvPr>
        </p:nvSpPr>
        <p:spPr/>
        <p:txBody>
          <a:bodyPr/>
          <a:lstStyle/>
          <a:p>
            <a:fld id="{F10D4452-5410-4E1B-A3B8-BBF99701CDBD}" type="slidenum">
              <a:rPr lang="zh-TW" altLang="en-US" smtClean="0"/>
              <a:t>‹#›</a:t>
            </a:fld>
            <a:endParaRPr lang="zh-TW" altLang="en-US"/>
          </a:p>
        </p:txBody>
      </p:sp>
    </p:spTree>
    <p:extLst>
      <p:ext uri="{BB962C8B-B14F-4D97-AF65-F5344CB8AC3E}">
        <p14:creationId xmlns:p14="http://schemas.microsoft.com/office/powerpoint/2010/main" val="223987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圖形 7">
            <a:extLst>
              <a:ext uri="{FF2B5EF4-FFF2-40B4-BE49-F238E27FC236}">
                <a16:creationId xmlns:a16="http://schemas.microsoft.com/office/drawing/2014/main" id="{DD35A19C-D10D-3BDD-C104-4724B04513E6}"/>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0600302">
            <a:off x="243896" y="263697"/>
            <a:ext cx="11234304" cy="6894619"/>
          </a:xfrm>
          <a:prstGeom prst="rect">
            <a:avLst/>
          </a:prstGeom>
        </p:spPr>
      </p:pic>
      <p:pic>
        <p:nvPicPr>
          <p:cNvPr id="7" name="圖形 6">
            <a:extLst>
              <a:ext uri="{FF2B5EF4-FFF2-40B4-BE49-F238E27FC236}">
                <a16:creationId xmlns:a16="http://schemas.microsoft.com/office/drawing/2014/main" id="{0554C376-C8B1-F353-4395-36F87AD5EDD5}"/>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207151" y="4974220"/>
            <a:ext cx="1619250" cy="1619250"/>
          </a:xfrm>
          <a:prstGeom prst="rect">
            <a:avLst/>
          </a:prstGeom>
        </p:spPr>
      </p:pic>
      <p:sp>
        <p:nvSpPr>
          <p:cNvPr id="2" name="標題版面配置區 1">
            <a:extLst>
              <a:ext uri="{FF2B5EF4-FFF2-40B4-BE49-F238E27FC236}">
                <a16:creationId xmlns:a16="http://schemas.microsoft.com/office/drawing/2014/main" id="{64C8926D-2E05-9EC5-BD9D-5C47CD38049E}"/>
              </a:ext>
            </a:extLst>
          </p:cNvPr>
          <p:cNvSpPr>
            <a:spLocks noGrp="1"/>
          </p:cNvSpPr>
          <p:nvPr>
            <p:ph type="title"/>
          </p:nvPr>
        </p:nvSpPr>
        <p:spPr>
          <a:xfrm>
            <a:off x="1493134" y="365125"/>
            <a:ext cx="9860666"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a:extLst>
              <a:ext uri="{FF2B5EF4-FFF2-40B4-BE49-F238E27FC236}">
                <a16:creationId xmlns:a16="http://schemas.microsoft.com/office/drawing/2014/main" id="{3D1836DC-D19E-9C1E-EBFA-CDB14AF8FD79}"/>
              </a:ext>
            </a:extLst>
          </p:cNvPr>
          <p:cNvSpPr>
            <a:spLocks noGrp="1"/>
          </p:cNvSpPr>
          <p:nvPr>
            <p:ph type="body" idx="1"/>
          </p:nvPr>
        </p:nvSpPr>
        <p:spPr>
          <a:xfrm>
            <a:off x="838200" y="1825625"/>
            <a:ext cx="10515600" cy="466725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87C939FF-D5AA-2378-6646-49F249F4AE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D4452-5410-4E1B-A3B8-BBF99701CDBD}" type="slidenum">
              <a:rPr lang="zh-TW" altLang="en-US" smtClean="0"/>
              <a:t>‹#›</a:t>
            </a:fld>
            <a:endParaRPr lang="zh-TW" altLang="en-US"/>
          </a:p>
        </p:txBody>
      </p:sp>
      <p:pic>
        <p:nvPicPr>
          <p:cNvPr id="19" name="圖形 18">
            <a:extLst>
              <a:ext uri="{FF2B5EF4-FFF2-40B4-BE49-F238E27FC236}">
                <a16:creationId xmlns:a16="http://schemas.microsoft.com/office/drawing/2014/main" id="{FE141EDC-1669-0CFF-16D5-9CBC49AEAD1B}"/>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3133" y="365125"/>
            <a:ext cx="876300" cy="990600"/>
          </a:xfrm>
          <a:prstGeom prst="rect">
            <a:avLst/>
          </a:prstGeom>
        </p:spPr>
      </p:pic>
    </p:spTree>
    <p:extLst>
      <p:ext uri="{BB962C8B-B14F-4D97-AF65-F5344CB8AC3E}">
        <p14:creationId xmlns:p14="http://schemas.microsoft.com/office/powerpoint/2010/main" val="22899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C92A811-026D-BE25-4869-37118EE695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93E109D-28E1-D851-D102-7F9CA75BC0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投影片編號版面配置區 5">
            <a:extLst>
              <a:ext uri="{FF2B5EF4-FFF2-40B4-BE49-F238E27FC236}">
                <a16:creationId xmlns:a16="http://schemas.microsoft.com/office/drawing/2014/main" id="{05E3EB94-28A1-7880-FEE4-6DA574432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C64617-8FE7-4803-9F14-B19E4D091992}" type="slidenum">
              <a:rPr lang="zh-TW" altLang="en-US" smtClean="0"/>
              <a:t>‹#›</a:t>
            </a:fld>
            <a:endParaRPr lang="zh-TW" altLang="en-US"/>
          </a:p>
        </p:txBody>
      </p:sp>
    </p:spTree>
    <p:extLst>
      <p:ext uri="{BB962C8B-B14F-4D97-AF65-F5344CB8AC3E}">
        <p14:creationId xmlns:p14="http://schemas.microsoft.com/office/powerpoint/2010/main" val="1309776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6.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6.svg"/><Relationship Id="rId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6.sv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EEE2"/>
        </a:solidFill>
        <a:effectLst/>
      </p:bgPr>
    </p:bg>
    <p:spTree>
      <p:nvGrpSpPr>
        <p:cNvPr id="1" name=""/>
        <p:cNvGrpSpPr/>
        <p:nvPr/>
      </p:nvGrpSpPr>
      <p:grpSpPr>
        <a:xfrm>
          <a:off x="0" y="0"/>
          <a:ext cx="0" cy="0"/>
          <a:chOff x="0" y="0"/>
          <a:chExt cx="0" cy="0"/>
        </a:xfrm>
      </p:grpSpPr>
      <p:pic>
        <p:nvPicPr>
          <p:cNvPr id="4" name="內容版面配置區 8">
            <a:extLst>
              <a:ext uri="{FF2B5EF4-FFF2-40B4-BE49-F238E27FC236}">
                <a16:creationId xmlns:a16="http://schemas.microsoft.com/office/drawing/2014/main" id="{E56BE62F-EDFD-1359-93CE-7C0F059EC9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1853" y="3972379"/>
            <a:ext cx="1264293" cy="2260403"/>
          </a:xfrm>
          <a:prstGeom prst="rect">
            <a:avLst/>
          </a:prstGeom>
        </p:spPr>
      </p:pic>
      <p:sp>
        <p:nvSpPr>
          <p:cNvPr id="7" name="標題 6">
            <a:extLst>
              <a:ext uri="{FF2B5EF4-FFF2-40B4-BE49-F238E27FC236}">
                <a16:creationId xmlns:a16="http://schemas.microsoft.com/office/drawing/2014/main" id="{F7E4B067-BF33-D661-8C47-CC9E1B2D7DAF}"/>
              </a:ext>
            </a:extLst>
          </p:cNvPr>
          <p:cNvSpPr>
            <a:spLocks noGrp="1"/>
          </p:cNvSpPr>
          <p:nvPr>
            <p:ph type="ctrTitle"/>
          </p:nvPr>
        </p:nvSpPr>
        <p:spPr/>
        <p:txBody>
          <a:bodyPr/>
          <a:lstStyle/>
          <a:p>
            <a:r>
              <a:rPr lang="zh-TW" altLang="en-US" b="0" i="0" spc="600" dirty="0">
                <a:solidFill>
                  <a:srgbClr val="333333"/>
                </a:solidFill>
                <a:effectLst/>
                <a:latin typeface="Noto Sans" panose="020B0502040204020203" pitchFamily="34" charset="0"/>
              </a:rPr>
              <a:t>倍而兔募資</a:t>
            </a:r>
            <a:r>
              <a:rPr lang="zh-TW" altLang="en-US" spc="600" dirty="0">
                <a:solidFill>
                  <a:srgbClr val="333333"/>
                </a:solidFill>
                <a:latin typeface="Noto Sans" panose="020B0502040204020203" pitchFamily="34" charset="0"/>
              </a:rPr>
              <a:t>平台</a:t>
            </a:r>
            <a:endParaRPr lang="zh-TW" altLang="en-US" spc="600" dirty="0"/>
          </a:p>
        </p:txBody>
      </p:sp>
      <p:sp>
        <p:nvSpPr>
          <p:cNvPr id="8" name="副標題 7">
            <a:extLst>
              <a:ext uri="{FF2B5EF4-FFF2-40B4-BE49-F238E27FC236}">
                <a16:creationId xmlns:a16="http://schemas.microsoft.com/office/drawing/2014/main" id="{ECC56223-46D1-DB12-79F5-6269A1A3C0EB}"/>
              </a:ext>
            </a:extLst>
          </p:cNvPr>
          <p:cNvSpPr>
            <a:spLocks noGrp="1"/>
          </p:cNvSpPr>
          <p:nvPr>
            <p:ph type="subTitle" idx="1"/>
          </p:nvPr>
        </p:nvSpPr>
        <p:spPr>
          <a:xfrm>
            <a:off x="3489434" y="4274700"/>
            <a:ext cx="5213131" cy="1655762"/>
          </a:xfrm>
        </p:spPr>
        <p:txBody>
          <a:bodyPr>
            <a:normAutofit/>
          </a:bodyPr>
          <a:lstStyle/>
          <a:p>
            <a:pPr algn="l"/>
            <a:r>
              <a:rPr lang="zh-TW" altLang="en-US" dirty="0"/>
              <a:t>指導教練：卡斯伯</a:t>
            </a:r>
            <a:endParaRPr lang="en-US" altLang="zh-TW" dirty="0"/>
          </a:p>
          <a:p>
            <a:pPr algn="l"/>
            <a:r>
              <a:rPr lang="zh-TW" altLang="en-US" dirty="0"/>
              <a:t>團隊成員：</a:t>
            </a:r>
            <a:r>
              <a:rPr lang="en-US" altLang="zh-TW" dirty="0"/>
              <a:t>Anne</a:t>
            </a:r>
            <a:r>
              <a:rPr lang="zh-TW" altLang="en-US" dirty="0"/>
              <a:t>、</a:t>
            </a:r>
            <a:r>
              <a:rPr lang="en-US" altLang="zh-TW" dirty="0"/>
              <a:t>Blue</a:t>
            </a:r>
            <a:r>
              <a:rPr lang="zh-TW" altLang="en-US" dirty="0"/>
              <a:t>、</a:t>
            </a:r>
            <a:r>
              <a:rPr lang="en-US" altLang="zh-TW" dirty="0"/>
              <a:t>Clara</a:t>
            </a:r>
            <a:r>
              <a:rPr lang="zh-TW" altLang="en-US" dirty="0"/>
              <a:t> </a:t>
            </a:r>
            <a:endParaRPr lang="en-US" altLang="zh-TW" dirty="0"/>
          </a:p>
          <a:p>
            <a:pPr algn="l"/>
            <a:r>
              <a:rPr lang="zh-TW" altLang="en-US" dirty="0"/>
              <a:t>　　　　　</a:t>
            </a:r>
            <a:r>
              <a:rPr lang="en-US" altLang="zh-TW" dirty="0"/>
              <a:t>Esther</a:t>
            </a:r>
            <a:r>
              <a:rPr lang="zh-TW" altLang="en-US" dirty="0"/>
              <a:t> 、</a:t>
            </a:r>
            <a:r>
              <a:rPr lang="en-US" altLang="zh-TW" dirty="0"/>
              <a:t>John</a:t>
            </a:r>
            <a:r>
              <a:rPr lang="zh-TW" altLang="en-US" dirty="0"/>
              <a:t> 、</a:t>
            </a:r>
            <a:r>
              <a:rPr lang="en-US" altLang="zh-TW" dirty="0" err="1"/>
              <a:t>JarDar</a:t>
            </a:r>
            <a:endParaRPr lang="zh-TW" altLang="en-US" dirty="0"/>
          </a:p>
        </p:txBody>
      </p:sp>
      <p:pic>
        <p:nvPicPr>
          <p:cNvPr id="6" name="圖形 5">
            <a:extLst>
              <a:ext uri="{FF2B5EF4-FFF2-40B4-BE49-F238E27FC236}">
                <a16:creationId xmlns:a16="http://schemas.microsoft.com/office/drawing/2014/main" id="{19BAE623-28FD-4FBC-E2FE-AB0C2CFDA2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44508" y="1146871"/>
            <a:ext cx="2200275" cy="1047750"/>
          </a:xfrm>
          <a:prstGeom prst="rect">
            <a:avLst/>
          </a:prstGeom>
        </p:spPr>
      </p:pic>
      <p:pic>
        <p:nvPicPr>
          <p:cNvPr id="12" name="圖形 11">
            <a:extLst>
              <a:ext uri="{FF2B5EF4-FFF2-40B4-BE49-F238E27FC236}">
                <a16:creationId xmlns:a16="http://schemas.microsoft.com/office/drawing/2014/main" id="{E0E96F36-8679-1B72-FF6F-3F0C40CD50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80238" y="3706008"/>
            <a:ext cx="876300" cy="990600"/>
          </a:xfrm>
          <a:prstGeom prst="rect">
            <a:avLst/>
          </a:prstGeom>
        </p:spPr>
      </p:pic>
      <p:pic>
        <p:nvPicPr>
          <p:cNvPr id="14" name="圖形 13">
            <a:extLst>
              <a:ext uri="{FF2B5EF4-FFF2-40B4-BE49-F238E27FC236}">
                <a16:creationId xmlns:a16="http://schemas.microsoft.com/office/drawing/2014/main" id="{EA186620-AE8D-A918-1B44-9D11B139F3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46938" y="4851259"/>
            <a:ext cx="666750" cy="838200"/>
          </a:xfrm>
          <a:prstGeom prst="rect">
            <a:avLst/>
          </a:prstGeom>
        </p:spPr>
      </p:pic>
      <p:pic>
        <p:nvPicPr>
          <p:cNvPr id="16" name="圖形 15">
            <a:extLst>
              <a:ext uri="{FF2B5EF4-FFF2-40B4-BE49-F238E27FC236}">
                <a16:creationId xmlns:a16="http://schemas.microsoft.com/office/drawing/2014/main" id="{0FC2FE6E-4B92-1618-446E-BC2D148F45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40155" y="0"/>
            <a:ext cx="914400" cy="914400"/>
          </a:xfrm>
          <a:prstGeom prst="rect">
            <a:avLst/>
          </a:prstGeom>
        </p:spPr>
      </p:pic>
      <p:pic>
        <p:nvPicPr>
          <p:cNvPr id="18" name="圖形 17">
            <a:extLst>
              <a:ext uri="{FF2B5EF4-FFF2-40B4-BE49-F238E27FC236}">
                <a16:creationId xmlns:a16="http://schemas.microsoft.com/office/drawing/2014/main" id="{AD710BBC-8616-202B-F03A-37BF1CD757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8705" y="1237246"/>
            <a:ext cx="1257300" cy="2247900"/>
          </a:xfrm>
          <a:prstGeom prst="rect">
            <a:avLst/>
          </a:prstGeom>
        </p:spPr>
      </p:pic>
      <p:pic>
        <p:nvPicPr>
          <p:cNvPr id="19" name="圖形 18">
            <a:extLst>
              <a:ext uri="{FF2B5EF4-FFF2-40B4-BE49-F238E27FC236}">
                <a16:creationId xmlns:a16="http://schemas.microsoft.com/office/drawing/2014/main" id="{D5A33EA9-2DED-5E27-0444-299F02E9A8A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18518" y="4936577"/>
            <a:ext cx="1619250" cy="1619250"/>
          </a:xfrm>
          <a:prstGeom prst="rect">
            <a:avLst/>
          </a:prstGeom>
        </p:spPr>
      </p:pic>
    </p:spTree>
    <p:extLst>
      <p:ext uri="{BB962C8B-B14F-4D97-AF65-F5344CB8AC3E}">
        <p14:creationId xmlns:p14="http://schemas.microsoft.com/office/powerpoint/2010/main" val="330373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11" name="內容版面配置區 10">
            <a:extLst>
              <a:ext uri="{FF2B5EF4-FFF2-40B4-BE49-F238E27FC236}">
                <a16:creationId xmlns:a16="http://schemas.microsoft.com/office/drawing/2014/main" id="{6E98A8DC-9F42-A377-EEE2-B093465A3B5E}"/>
              </a:ext>
            </a:extLst>
          </p:cNvPr>
          <p:cNvSpPr>
            <a:spLocks noGrp="1"/>
          </p:cNvSpPr>
          <p:nvPr>
            <p:ph idx="1"/>
          </p:nvPr>
        </p:nvSpPr>
        <p:spPr/>
        <p:txBody>
          <a:bodyPr/>
          <a:lstStyle/>
          <a:p>
            <a:endParaRPr lang="zh-TW" altLang="en-US"/>
          </a:p>
        </p:txBody>
      </p:sp>
      <p:pic>
        <p:nvPicPr>
          <p:cNvPr id="4" name="Picture 6">
            <a:extLst>
              <a:ext uri="{FF2B5EF4-FFF2-40B4-BE49-F238E27FC236}">
                <a16:creationId xmlns:a16="http://schemas.microsoft.com/office/drawing/2014/main" id="{E9A7569E-CCB8-9E78-2AF5-1A58AD54A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5136137" cy="46672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3DC55A85-C7FE-DD20-91E8-A3C6B33AF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051" y="1917204"/>
            <a:ext cx="5170598" cy="2540192"/>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5B6D6220-5D97-0B8F-E9C0-35A71596231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28081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概念發想</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idx="1"/>
          </p:nvPr>
        </p:nvSpPr>
        <p:spPr/>
        <p:txBody>
          <a:bodyPr>
            <a:normAutofit/>
          </a:bodyPr>
          <a:lstStyle/>
          <a:p>
            <a:endParaRPr lang="zh-TW" altLang="en-US" sz="2600" dirty="0"/>
          </a:p>
        </p:txBody>
      </p:sp>
      <p:pic>
        <p:nvPicPr>
          <p:cNvPr id="3074" name="Picture 2" descr="圖片">
            <a:extLst>
              <a:ext uri="{FF2B5EF4-FFF2-40B4-BE49-F238E27FC236}">
                <a16:creationId xmlns:a16="http://schemas.microsoft.com/office/drawing/2014/main" id="{159D65B3-662D-2FFD-80F7-949CDFC33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959442"/>
            <a:ext cx="3731057"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圖片">
            <a:extLst>
              <a:ext uri="{FF2B5EF4-FFF2-40B4-BE49-F238E27FC236}">
                <a16:creationId xmlns:a16="http://schemas.microsoft.com/office/drawing/2014/main" id="{C9E81E3A-6E47-27AD-42FC-640EFC30F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478" y="4035029"/>
            <a:ext cx="458670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1556CA6-4EED-3278-7949-E623CED8AA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1244115" y="4027491"/>
            <a:ext cx="4176662" cy="23420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圖片">
            <a:extLst>
              <a:ext uri="{FF2B5EF4-FFF2-40B4-BE49-F238E27FC236}">
                <a16:creationId xmlns:a16="http://schemas.microsoft.com/office/drawing/2014/main" id="{8306056B-F38E-C9CB-3722-75612CC0EF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1163" y="2530713"/>
            <a:ext cx="3345465" cy="22107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AF6CEE5-E8D3-0144-7A0B-47B5DCBFD8A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8485"/>
          <a:stretch/>
        </p:blipFill>
        <p:spPr bwMode="auto">
          <a:xfrm>
            <a:off x="7422459" y="2015197"/>
            <a:ext cx="3857094" cy="2193659"/>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0E9467F-2A9A-E029-7368-6EDA21EA0EA3}"/>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291429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977CD1-6D78-0A51-7BDB-8AEC46A5087C}"/>
              </a:ext>
            </a:extLst>
          </p:cNvPr>
          <p:cNvSpPr>
            <a:spLocks noGrp="1"/>
          </p:cNvSpPr>
          <p:nvPr>
            <p:ph type="title"/>
          </p:nvPr>
        </p:nvSpPr>
        <p:spPr/>
        <p:txBody>
          <a:bodyPr/>
          <a:lstStyle/>
          <a:p>
            <a:r>
              <a:rPr lang="zh-TW" altLang="en-US" dirty="0"/>
              <a:t>規劃平台架構</a:t>
            </a:r>
          </a:p>
        </p:txBody>
      </p:sp>
      <p:sp>
        <p:nvSpPr>
          <p:cNvPr id="4" name="內容版面配置區 3">
            <a:extLst>
              <a:ext uri="{FF2B5EF4-FFF2-40B4-BE49-F238E27FC236}">
                <a16:creationId xmlns:a16="http://schemas.microsoft.com/office/drawing/2014/main" id="{51020FD6-A9C2-A431-5259-8D25CE5948C6}"/>
              </a:ext>
            </a:extLst>
          </p:cNvPr>
          <p:cNvSpPr>
            <a:spLocks noGrp="1"/>
          </p:cNvSpPr>
          <p:nvPr>
            <p:ph idx="1"/>
          </p:nvPr>
        </p:nvSpPr>
        <p:spPr/>
        <p:txBody>
          <a:bodyPr/>
          <a:lstStyle/>
          <a:p>
            <a:endParaRPr lang="zh-TW" altLang="en-US"/>
          </a:p>
        </p:txBody>
      </p:sp>
      <p:pic>
        <p:nvPicPr>
          <p:cNvPr id="2050" name="Picture 2">
            <a:extLst>
              <a:ext uri="{FF2B5EF4-FFF2-40B4-BE49-F238E27FC236}">
                <a16:creationId xmlns:a16="http://schemas.microsoft.com/office/drawing/2014/main" id="{34F4C619-13CC-3F3A-4AC8-F19064A0ED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37" t="2425" b="15713"/>
          <a:stretch/>
        </p:blipFill>
        <p:spPr bwMode="auto">
          <a:xfrm>
            <a:off x="2276403" y="1458700"/>
            <a:ext cx="7319617" cy="5103736"/>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2A0F0883-C98B-DF11-05B7-873FA0DE734B}"/>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345739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en-US" sz="4400" dirty="0"/>
              <a:t>平台設計</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467560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en-US" altLang="zh-TW" dirty="0"/>
              <a:t>Wireframe</a:t>
            </a:r>
            <a:endParaRPr lang="zh-TW" altLang="en-US" dirty="0"/>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4098" name="Picture 2">
            <a:extLst>
              <a:ext uri="{FF2B5EF4-FFF2-40B4-BE49-F238E27FC236}">
                <a16:creationId xmlns:a16="http://schemas.microsoft.com/office/drawing/2014/main" id="{C1BD817E-F6E7-7ED0-0C6B-236921CC6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985" y="1831820"/>
            <a:ext cx="9160030" cy="4718369"/>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3DC2C37B-FF99-13C9-327C-0B536784340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639745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B8FE7-8769-C0A5-CF19-A64166CBB5F6}"/>
              </a:ext>
            </a:extLst>
          </p:cNvPr>
          <p:cNvSpPr>
            <a:spLocks noGrp="1"/>
          </p:cNvSpPr>
          <p:nvPr>
            <p:ph type="title"/>
          </p:nvPr>
        </p:nvSpPr>
        <p:spPr/>
        <p:txBody>
          <a:bodyPr/>
          <a:lstStyle/>
          <a:p>
            <a:r>
              <a:rPr lang="zh-TW" altLang="en-US" dirty="0"/>
              <a:t>網站外觀設計</a:t>
            </a:r>
          </a:p>
        </p:txBody>
      </p:sp>
      <p:sp>
        <p:nvSpPr>
          <p:cNvPr id="3" name="內容版面配置區 2">
            <a:extLst>
              <a:ext uri="{FF2B5EF4-FFF2-40B4-BE49-F238E27FC236}">
                <a16:creationId xmlns:a16="http://schemas.microsoft.com/office/drawing/2014/main" id="{658741C3-8B40-6395-210D-C1FF095A0DAC}"/>
              </a:ext>
            </a:extLst>
          </p:cNvPr>
          <p:cNvSpPr>
            <a:spLocks noGrp="1"/>
          </p:cNvSpPr>
          <p:nvPr>
            <p:ph sz="half" idx="1"/>
          </p:nvPr>
        </p:nvSpPr>
        <p:spPr/>
        <p:txBody>
          <a:bodyPr>
            <a:normAutofit/>
          </a:bodyPr>
          <a:lstStyle/>
          <a:p>
            <a:pPr marL="0" indent="0">
              <a:lnSpc>
                <a:spcPct val="150000"/>
              </a:lnSpc>
              <a:buNone/>
            </a:pPr>
            <a:r>
              <a:rPr lang="zh-TW" altLang="en-US" sz="3000" dirty="0"/>
              <a:t>創意設計</a:t>
            </a:r>
            <a:endParaRPr lang="en-US" altLang="zh-TW" sz="3000" dirty="0"/>
          </a:p>
          <a:p>
            <a:pPr>
              <a:lnSpc>
                <a:spcPct val="150000"/>
              </a:lnSpc>
            </a:pPr>
            <a:r>
              <a:rPr lang="zh-TW" altLang="en-US" sz="3000" dirty="0"/>
              <a:t>結合現有的優秀募資平台，網站的</a:t>
            </a:r>
            <a:r>
              <a:rPr lang="en-US" altLang="zh-TW" sz="3000" dirty="0"/>
              <a:t>UI</a:t>
            </a:r>
            <a:r>
              <a:rPr lang="zh-TW" altLang="en-US" sz="3000" dirty="0"/>
              <a:t>設計風格注重簡潔與大氣，具有更高的品質表現。</a:t>
            </a:r>
            <a:endParaRPr lang="en-US" altLang="zh-TW" sz="3000" dirty="0"/>
          </a:p>
        </p:txBody>
      </p:sp>
      <p:sp>
        <p:nvSpPr>
          <p:cNvPr id="4" name="內容版面配置區 3">
            <a:extLst>
              <a:ext uri="{FF2B5EF4-FFF2-40B4-BE49-F238E27FC236}">
                <a16:creationId xmlns:a16="http://schemas.microsoft.com/office/drawing/2014/main" id="{9DE5431B-96D3-35FD-4E10-3BBF91BFCF2C}"/>
              </a:ext>
            </a:extLst>
          </p:cNvPr>
          <p:cNvSpPr>
            <a:spLocks noGrp="1"/>
          </p:cNvSpPr>
          <p:nvPr>
            <p:ph sz="half" idx="2"/>
          </p:nvPr>
        </p:nvSpPr>
        <p:spPr/>
        <p:txBody>
          <a:bodyPr>
            <a:normAutofit/>
          </a:bodyPr>
          <a:lstStyle/>
          <a:p>
            <a:pPr marL="0" indent="0">
              <a:lnSpc>
                <a:spcPct val="150000"/>
              </a:lnSpc>
              <a:buNone/>
            </a:pPr>
            <a:r>
              <a:rPr lang="zh-TW" altLang="en-US" sz="3000" dirty="0"/>
              <a:t>童趣元素</a:t>
            </a:r>
            <a:endParaRPr lang="en-US" altLang="zh-TW" sz="3000" dirty="0"/>
          </a:p>
          <a:p>
            <a:pPr>
              <a:lnSpc>
                <a:spcPct val="150000"/>
              </a:lnSpc>
            </a:pPr>
            <a:r>
              <a:rPr lang="zh-TW" altLang="en-US" sz="3000" dirty="0"/>
              <a:t>把童趣元素融入網站設計中，突顯慈善事業的善意和關懷，讓人耳目一新。</a:t>
            </a:r>
          </a:p>
          <a:p>
            <a:pPr>
              <a:lnSpc>
                <a:spcPct val="150000"/>
              </a:lnSpc>
            </a:pPr>
            <a:endParaRPr lang="zh-TW" altLang="en-US" sz="3000" dirty="0"/>
          </a:p>
        </p:txBody>
      </p:sp>
      <p:sp>
        <p:nvSpPr>
          <p:cNvPr id="5" name="文字方塊 4">
            <a:extLst>
              <a:ext uri="{FF2B5EF4-FFF2-40B4-BE49-F238E27FC236}">
                <a16:creationId xmlns:a16="http://schemas.microsoft.com/office/drawing/2014/main" id="{5DF9374E-7CEB-E213-FBD2-80880816CFA5}"/>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17858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6927693-B869-B35B-2AB0-DC38E935769E}"/>
              </a:ext>
            </a:extLst>
          </p:cNvPr>
          <p:cNvSpPr>
            <a:spLocks noGrp="1"/>
          </p:cNvSpPr>
          <p:nvPr>
            <p:ph type="title"/>
          </p:nvPr>
        </p:nvSpPr>
        <p:spPr>
          <a:xfrm>
            <a:off x="1493132" y="365125"/>
            <a:ext cx="9860667" cy="1325563"/>
          </a:xfrm>
        </p:spPr>
        <p:txBody>
          <a:bodyPr/>
          <a:lstStyle/>
          <a:p>
            <a:r>
              <a:rPr lang="zh-TW" altLang="en-US" dirty="0"/>
              <a:t>網站外觀設計</a:t>
            </a:r>
          </a:p>
        </p:txBody>
      </p:sp>
      <p:sp>
        <p:nvSpPr>
          <p:cNvPr id="5" name="文字版面配置區 4">
            <a:extLst>
              <a:ext uri="{FF2B5EF4-FFF2-40B4-BE49-F238E27FC236}">
                <a16:creationId xmlns:a16="http://schemas.microsoft.com/office/drawing/2014/main" id="{27AC0867-7E6A-4A55-CE31-4BB80B466CF9}"/>
              </a:ext>
            </a:extLst>
          </p:cNvPr>
          <p:cNvSpPr>
            <a:spLocks noGrp="1"/>
          </p:cNvSpPr>
          <p:nvPr>
            <p:ph idx="1"/>
          </p:nvPr>
        </p:nvSpPr>
        <p:spPr>
          <a:xfrm>
            <a:off x="8007926" y="1825625"/>
            <a:ext cx="3345873" cy="4351338"/>
          </a:xfrm>
        </p:spPr>
        <p:txBody>
          <a:bodyPr/>
          <a:lstStyle/>
          <a:p>
            <a:pPr>
              <a:lnSpc>
                <a:spcPct val="150000"/>
              </a:lnSpc>
            </a:pPr>
            <a:r>
              <a:rPr lang="zh-TW" altLang="en-US" dirty="0">
                <a:latin typeface="+mn-ea"/>
              </a:rPr>
              <a:t>童趣風格</a:t>
            </a:r>
            <a:endParaRPr lang="en-US" altLang="zh-TW" dirty="0">
              <a:latin typeface="+mn-ea"/>
            </a:endParaRPr>
          </a:p>
          <a:p>
            <a:pPr>
              <a:lnSpc>
                <a:spcPct val="150000"/>
              </a:lnSpc>
            </a:pPr>
            <a:r>
              <a:rPr lang="zh-TW" altLang="en-US" dirty="0"/>
              <a:t>溫暖的色調</a:t>
            </a:r>
            <a:endParaRPr lang="en-US" altLang="zh-TW" dirty="0"/>
          </a:p>
          <a:p>
            <a:pPr>
              <a:lnSpc>
                <a:spcPct val="150000"/>
              </a:lnSpc>
            </a:pPr>
            <a:r>
              <a:rPr lang="zh-TW" altLang="en-US" dirty="0"/>
              <a:t>明亮的色彩</a:t>
            </a:r>
          </a:p>
          <a:p>
            <a:pPr>
              <a:lnSpc>
                <a:spcPct val="150000"/>
              </a:lnSpc>
            </a:pPr>
            <a:endParaRPr lang="zh-TW" altLang="en-US" dirty="0"/>
          </a:p>
        </p:txBody>
      </p:sp>
      <p:pic>
        <p:nvPicPr>
          <p:cNvPr id="17" name="內容版面配置區 9" descr="一張含有 文字, 螢幕擷取畫面, 標誌, 字型 的圖片&#10;&#10;自動產生的描述">
            <a:extLst>
              <a:ext uri="{FF2B5EF4-FFF2-40B4-BE49-F238E27FC236}">
                <a16:creationId xmlns:a16="http://schemas.microsoft.com/office/drawing/2014/main" id="{05DB53F9-73A4-0CF9-C00E-A3A39B7F1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3413"/>
            <a:ext cx="7010633" cy="3955762"/>
          </a:xfrm>
          <a:prstGeom prst="rect">
            <a:avLst/>
          </a:prstGeom>
        </p:spPr>
      </p:pic>
    </p:spTree>
    <p:extLst>
      <p:ext uri="{BB962C8B-B14F-4D97-AF65-F5344CB8AC3E}">
        <p14:creationId xmlns:p14="http://schemas.microsoft.com/office/powerpoint/2010/main" val="2160716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0DE96785-ACA6-F4FF-06FC-943C86F6DC4D}"/>
              </a:ext>
            </a:extLst>
          </p:cNvPr>
          <p:cNvSpPr>
            <a:spLocks noGrp="1"/>
          </p:cNvSpPr>
          <p:nvPr>
            <p:ph type="title"/>
          </p:nvPr>
        </p:nvSpPr>
        <p:spPr/>
        <p:txBody>
          <a:bodyPr/>
          <a:lstStyle/>
          <a:p>
            <a:r>
              <a:rPr lang="zh-TW" altLang="en-US" dirty="0"/>
              <a:t>設計稿</a:t>
            </a:r>
          </a:p>
        </p:txBody>
      </p:sp>
      <p:sp>
        <p:nvSpPr>
          <p:cNvPr id="8" name="內容版面配置區 7">
            <a:extLst>
              <a:ext uri="{FF2B5EF4-FFF2-40B4-BE49-F238E27FC236}">
                <a16:creationId xmlns:a16="http://schemas.microsoft.com/office/drawing/2014/main" id="{127DDF08-D76A-EC05-EC55-8F3CE27D1072}"/>
              </a:ext>
            </a:extLst>
          </p:cNvPr>
          <p:cNvSpPr>
            <a:spLocks noGrp="1"/>
          </p:cNvSpPr>
          <p:nvPr>
            <p:ph idx="1"/>
          </p:nvPr>
        </p:nvSpPr>
        <p:spPr/>
        <p:txBody>
          <a:bodyPr/>
          <a:lstStyle/>
          <a:p>
            <a:endParaRPr lang="zh-TW" altLang="en-US"/>
          </a:p>
        </p:txBody>
      </p:sp>
      <p:sp>
        <p:nvSpPr>
          <p:cNvPr id="9" name="矩形 8">
            <a:extLst>
              <a:ext uri="{FF2B5EF4-FFF2-40B4-BE49-F238E27FC236}">
                <a16:creationId xmlns:a16="http://schemas.microsoft.com/office/drawing/2014/main" id="{2D64DEB9-7402-B589-D22D-D722B15CA732}"/>
              </a:ext>
            </a:extLst>
          </p:cNvPr>
          <p:cNvSpPr/>
          <p:nvPr/>
        </p:nvSpPr>
        <p:spPr>
          <a:xfrm>
            <a:off x="8243455" y="4525685"/>
            <a:ext cx="3948545" cy="22305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pic>
        <p:nvPicPr>
          <p:cNvPr id="5122" name="Picture 2">
            <a:extLst>
              <a:ext uri="{FF2B5EF4-FFF2-40B4-BE49-F238E27FC236}">
                <a16:creationId xmlns:a16="http://schemas.microsoft.com/office/drawing/2014/main" id="{C03B35A8-5A7C-0D49-2366-387209D27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850" y="1492858"/>
            <a:ext cx="516010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CEDDF31-E7CB-047C-32A7-527DDF748F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552" y="1492858"/>
            <a:ext cx="4223778" cy="4258277"/>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76991842-4867-9D7B-346D-111820D1185E}"/>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86238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4990BC-16F8-8ED7-271A-D666B867B3DA}"/>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開發過程</a:t>
            </a:r>
            <a:endParaRPr lang="zh-TW" altLang="en-US" dirty="0"/>
          </a:p>
        </p:txBody>
      </p:sp>
      <p:sp>
        <p:nvSpPr>
          <p:cNvPr id="4" name="文字版面配置區 3">
            <a:extLst>
              <a:ext uri="{FF2B5EF4-FFF2-40B4-BE49-F238E27FC236}">
                <a16:creationId xmlns:a16="http://schemas.microsoft.com/office/drawing/2014/main" id="{1848C6D2-4F20-6D84-0340-4954C79638C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5453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427E296-5632-F791-E1D9-7899A5FBB5D6}"/>
              </a:ext>
            </a:extLst>
          </p:cNvPr>
          <p:cNvSpPr>
            <a:spLocks noGrp="1"/>
          </p:cNvSpPr>
          <p:nvPr>
            <p:ph type="title"/>
          </p:nvPr>
        </p:nvSpPr>
        <p:spPr>
          <a:xfrm>
            <a:off x="1493132" y="365125"/>
            <a:ext cx="9860667" cy="1325563"/>
          </a:xfrm>
        </p:spPr>
        <p:txBody>
          <a:bodyPr/>
          <a:lstStyle/>
          <a:p>
            <a:r>
              <a:rPr lang="en-US" altLang="zh-TW" dirty="0"/>
              <a:t>API </a:t>
            </a:r>
            <a:r>
              <a:rPr lang="zh-TW" altLang="en-US" dirty="0"/>
              <a:t>規格</a:t>
            </a:r>
          </a:p>
        </p:txBody>
      </p:sp>
      <p:sp>
        <p:nvSpPr>
          <p:cNvPr id="5" name="內容版面配置區 4">
            <a:extLst>
              <a:ext uri="{FF2B5EF4-FFF2-40B4-BE49-F238E27FC236}">
                <a16:creationId xmlns:a16="http://schemas.microsoft.com/office/drawing/2014/main" id="{E4DC83ED-BA3F-5AA5-8511-A9B633FE6A74}"/>
              </a:ext>
            </a:extLst>
          </p:cNvPr>
          <p:cNvSpPr>
            <a:spLocks noGrp="1"/>
          </p:cNvSpPr>
          <p:nvPr>
            <p:ph idx="1"/>
          </p:nvPr>
        </p:nvSpPr>
        <p:spPr/>
        <p:txBody>
          <a:bodyPr/>
          <a:lstStyle/>
          <a:p>
            <a:endParaRPr lang="zh-TW" altLang="en-US"/>
          </a:p>
        </p:txBody>
      </p:sp>
      <p:pic>
        <p:nvPicPr>
          <p:cNvPr id="9" name="圖片 8">
            <a:extLst>
              <a:ext uri="{FF2B5EF4-FFF2-40B4-BE49-F238E27FC236}">
                <a16:creationId xmlns:a16="http://schemas.microsoft.com/office/drawing/2014/main" id="{839AD5FD-21C3-9FC5-5C30-CA5C3F839E85}"/>
              </a:ext>
            </a:extLst>
          </p:cNvPr>
          <p:cNvPicPr>
            <a:picLocks noChangeAspect="1"/>
          </p:cNvPicPr>
          <p:nvPr/>
        </p:nvPicPr>
        <p:blipFill>
          <a:blip r:embed="rId2"/>
          <a:stretch>
            <a:fillRect/>
          </a:stretch>
        </p:blipFill>
        <p:spPr>
          <a:xfrm>
            <a:off x="1493132" y="1827081"/>
            <a:ext cx="8327300" cy="4684105"/>
          </a:xfrm>
          <a:prstGeom prst="rect">
            <a:avLst/>
          </a:prstGeom>
        </p:spPr>
      </p:pic>
      <p:sp>
        <p:nvSpPr>
          <p:cNvPr id="2" name="文字方塊 1">
            <a:extLst>
              <a:ext uri="{FF2B5EF4-FFF2-40B4-BE49-F238E27FC236}">
                <a16:creationId xmlns:a16="http://schemas.microsoft.com/office/drawing/2014/main" id="{E1F68E2F-F158-2D61-3BDA-0BCB3ADCDC74}"/>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2705220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41DF436-391F-1FCA-0226-6020962DB486}"/>
              </a:ext>
            </a:extLst>
          </p:cNvPr>
          <p:cNvSpPr>
            <a:spLocks noGrp="1"/>
          </p:cNvSpPr>
          <p:nvPr>
            <p:ph type="title"/>
          </p:nvPr>
        </p:nvSpPr>
        <p:spPr>
          <a:xfrm>
            <a:off x="838200" y="989560"/>
            <a:ext cx="10515600" cy="1325563"/>
          </a:xfrm>
        </p:spPr>
        <p:txBody>
          <a:bodyPr/>
          <a:lstStyle/>
          <a:p>
            <a:pPr algn="ctr"/>
            <a:r>
              <a:rPr lang="zh-TW" altLang="en-US" dirty="0"/>
              <a:t>目　錄</a:t>
            </a:r>
          </a:p>
        </p:txBody>
      </p:sp>
      <p:sp>
        <p:nvSpPr>
          <p:cNvPr id="5" name="內容版面配置區 4">
            <a:extLst>
              <a:ext uri="{FF2B5EF4-FFF2-40B4-BE49-F238E27FC236}">
                <a16:creationId xmlns:a16="http://schemas.microsoft.com/office/drawing/2014/main" id="{1152160B-A6C9-093C-CAF9-A2B5E7CAA55C}"/>
              </a:ext>
            </a:extLst>
          </p:cNvPr>
          <p:cNvSpPr>
            <a:spLocks noGrp="1"/>
          </p:cNvSpPr>
          <p:nvPr>
            <p:ph sz="half" idx="1"/>
          </p:nvPr>
        </p:nvSpPr>
        <p:spPr>
          <a:xfrm>
            <a:off x="838200" y="2450060"/>
            <a:ext cx="5181600" cy="3552707"/>
          </a:xfrm>
        </p:spPr>
        <p:txBody>
          <a:bodyPr>
            <a:normAutofit/>
          </a:bodyPr>
          <a:lstStyle/>
          <a:p>
            <a:pPr>
              <a:buBlip>
                <a:blip r:embed="rId3">
                  <a:extLst>
                    <a:ext uri="{96DAC541-7B7A-43D3-8B79-37D633B846F1}">
                      <asvg:svgBlip xmlns:asvg="http://schemas.microsoft.com/office/drawing/2016/SVG/main" r:embed="rId4"/>
                    </a:ext>
                  </a:extLst>
                </a:blip>
              </a:buBlip>
            </a:pPr>
            <a:r>
              <a:rPr lang="zh-TW" altLang="en-US" sz="3600" dirty="0"/>
              <a:t>  創作理念</a:t>
            </a:r>
            <a:endParaRPr lang="en-US" altLang="zh-TW" sz="3600" dirty="0"/>
          </a:p>
          <a:p>
            <a:pPr>
              <a:buBlip>
                <a:blip r:embed="rId3">
                  <a:extLst>
                    <a:ext uri="{96DAC541-7B7A-43D3-8B79-37D633B846F1}">
                      <asvg:svgBlip xmlns:asvg="http://schemas.microsoft.com/office/drawing/2016/SVG/main" r:embed="rId4"/>
                    </a:ext>
                  </a:extLst>
                </a:blip>
              </a:buBlip>
            </a:pPr>
            <a:r>
              <a:rPr lang="zh-TW" altLang="en-US" sz="3600" b="0" i="0" dirty="0">
                <a:effectLst/>
                <a:latin typeface="inherit"/>
              </a:rPr>
              <a:t>  成員介紹</a:t>
            </a:r>
            <a:endParaRPr lang="en-US" altLang="zh-TW" sz="3600" b="0" i="0" dirty="0">
              <a:effectLst/>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概念發想、企劃</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開發過程</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r>
              <a:rPr lang="zh-TW" altLang="en-US" sz="3600" dirty="0">
                <a:latin typeface="inherit"/>
              </a:rPr>
              <a:t>  平台展示</a:t>
            </a:r>
            <a:endParaRPr lang="en-US" altLang="zh-TW" sz="3600" dirty="0">
              <a:latin typeface="inherit"/>
            </a:endParaRPr>
          </a:p>
          <a:p>
            <a:pPr>
              <a:buBlip>
                <a:blip r:embed="rId3">
                  <a:extLst>
                    <a:ext uri="{96DAC541-7B7A-43D3-8B79-37D633B846F1}">
                      <asvg:svgBlip xmlns:asvg="http://schemas.microsoft.com/office/drawing/2016/SVG/main" r:embed="rId4"/>
                    </a:ext>
                  </a:extLst>
                </a:blip>
              </a:buBlip>
            </a:pPr>
            <a:endParaRPr lang="zh-TW" altLang="en-US" sz="3600" dirty="0"/>
          </a:p>
        </p:txBody>
      </p:sp>
      <p:sp>
        <p:nvSpPr>
          <p:cNvPr id="6" name="內容版面配置區 5">
            <a:extLst>
              <a:ext uri="{FF2B5EF4-FFF2-40B4-BE49-F238E27FC236}">
                <a16:creationId xmlns:a16="http://schemas.microsoft.com/office/drawing/2014/main" id="{EC0C840F-90F8-8EB4-71BB-BB53AEA8B384}"/>
              </a:ext>
            </a:extLst>
          </p:cNvPr>
          <p:cNvSpPr>
            <a:spLocks noGrp="1"/>
          </p:cNvSpPr>
          <p:nvPr>
            <p:ph sz="half" idx="2"/>
          </p:nvPr>
        </p:nvSpPr>
        <p:spPr>
          <a:xfrm>
            <a:off x="6172200" y="2450060"/>
            <a:ext cx="5181600" cy="3552707"/>
          </a:xfrm>
        </p:spPr>
        <p:txBody>
          <a:bodyPr vert="horz" lIns="91440" tIns="45720" rIns="91440" bIns="45720" rtlCol="0">
            <a:normAutofit/>
          </a:bodyPr>
          <a:lstStyle/>
          <a:p>
            <a:pPr>
              <a:buBlip>
                <a:blip r:embed="rId5">
                  <a:extLst>
                    <a:ext uri="{96DAC541-7B7A-43D3-8B79-37D633B846F1}">
                      <asvg:svgBlip xmlns:asvg="http://schemas.microsoft.com/office/drawing/2016/SVG/main" r:embed="rId6"/>
                    </a:ext>
                  </a:extLst>
                </a:blip>
              </a:buBlip>
            </a:pPr>
            <a:r>
              <a:rPr lang="zh-TW" altLang="en-US" sz="3600" dirty="0"/>
              <a:t>  使用技術</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遇到問題</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最喜歡的點、巧思</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心得</a:t>
            </a:r>
            <a:endParaRPr lang="en-US" altLang="zh-TW" sz="3600" dirty="0"/>
          </a:p>
          <a:p>
            <a:pPr>
              <a:buBlip>
                <a:blip r:embed="rId5">
                  <a:extLst>
                    <a:ext uri="{96DAC541-7B7A-43D3-8B79-37D633B846F1}">
                      <asvg:svgBlip xmlns:asvg="http://schemas.microsoft.com/office/drawing/2016/SVG/main" r:embed="rId6"/>
                    </a:ext>
                  </a:extLst>
                </a:blip>
              </a:buBlip>
            </a:pPr>
            <a:r>
              <a:rPr lang="zh-TW" altLang="en-US" sz="3600" dirty="0"/>
              <a:t>  其他 </a:t>
            </a:r>
            <a:r>
              <a:rPr lang="en-US" altLang="zh-TW" sz="3600" dirty="0"/>
              <a:t>(</a:t>
            </a:r>
            <a:r>
              <a:rPr lang="zh-TW" altLang="en-US" sz="3600" dirty="0"/>
              <a:t>時間規劃</a:t>
            </a:r>
            <a:r>
              <a:rPr lang="en-US" altLang="zh-TW" sz="3600" dirty="0"/>
              <a:t>)</a:t>
            </a:r>
            <a:endParaRPr lang="zh-TW" altLang="en-US" sz="3600" dirty="0"/>
          </a:p>
        </p:txBody>
      </p:sp>
      <p:pic>
        <p:nvPicPr>
          <p:cNvPr id="2" name="圖形 1">
            <a:extLst>
              <a:ext uri="{FF2B5EF4-FFF2-40B4-BE49-F238E27FC236}">
                <a16:creationId xmlns:a16="http://schemas.microsoft.com/office/drawing/2014/main" id="{6C6B0655-057B-1B71-6AF7-B2F5977FE2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18518" y="4936577"/>
            <a:ext cx="1619250" cy="1619250"/>
          </a:xfrm>
          <a:prstGeom prst="rect">
            <a:avLst/>
          </a:prstGeom>
        </p:spPr>
      </p:pic>
      <p:pic>
        <p:nvPicPr>
          <p:cNvPr id="3" name="圖形 2">
            <a:extLst>
              <a:ext uri="{FF2B5EF4-FFF2-40B4-BE49-F238E27FC236}">
                <a16:creationId xmlns:a16="http://schemas.microsoft.com/office/drawing/2014/main" id="{B7A84C93-7B3D-B190-FD40-E93E57EF8C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5450" y="302173"/>
            <a:ext cx="1028700" cy="552450"/>
          </a:xfrm>
          <a:prstGeom prst="rect">
            <a:avLst/>
          </a:prstGeom>
        </p:spPr>
      </p:pic>
    </p:spTree>
    <p:extLst>
      <p:ext uri="{BB962C8B-B14F-4D97-AF65-F5344CB8AC3E}">
        <p14:creationId xmlns:p14="http://schemas.microsoft.com/office/powerpoint/2010/main" val="3463174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B6934F-11FB-BD87-751B-9C0450637DC5}"/>
              </a:ext>
            </a:extLst>
          </p:cNvPr>
          <p:cNvSpPr>
            <a:spLocks noGrp="1"/>
          </p:cNvSpPr>
          <p:nvPr>
            <p:ph type="title"/>
          </p:nvPr>
        </p:nvSpPr>
        <p:spPr>
          <a:xfrm>
            <a:off x="1493132" y="365125"/>
            <a:ext cx="9860667" cy="1325563"/>
          </a:xfrm>
        </p:spPr>
        <p:txBody>
          <a:bodyPr/>
          <a:lstStyle/>
          <a:p>
            <a:r>
              <a:rPr lang="zh-TW" altLang="en-US" dirty="0"/>
              <a:t>使用者故事</a:t>
            </a:r>
          </a:p>
        </p:txBody>
      </p:sp>
      <p:sp>
        <p:nvSpPr>
          <p:cNvPr id="3" name="內容版面配置區 2">
            <a:extLst>
              <a:ext uri="{FF2B5EF4-FFF2-40B4-BE49-F238E27FC236}">
                <a16:creationId xmlns:a16="http://schemas.microsoft.com/office/drawing/2014/main" id="{FFCFB3CE-7375-C68A-6498-CD4BA5F87615}"/>
              </a:ext>
            </a:extLst>
          </p:cNvPr>
          <p:cNvSpPr>
            <a:spLocks noGrp="1"/>
          </p:cNvSpPr>
          <p:nvPr>
            <p:ph idx="1"/>
          </p:nvPr>
        </p:nvSpPr>
        <p:spPr>
          <a:xfrm>
            <a:off x="838200" y="1825625"/>
            <a:ext cx="10515600" cy="4351338"/>
          </a:xfrm>
        </p:spPr>
        <p:txBody>
          <a:bodyPr/>
          <a:lstStyle/>
          <a:p>
            <a:endParaRPr lang="zh-TW" altLang="en-US"/>
          </a:p>
        </p:txBody>
      </p:sp>
      <p:pic>
        <p:nvPicPr>
          <p:cNvPr id="7" name="圖片 6">
            <a:extLst>
              <a:ext uri="{FF2B5EF4-FFF2-40B4-BE49-F238E27FC236}">
                <a16:creationId xmlns:a16="http://schemas.microsoft.com/office/drawing/2014/main" id="{9CFFFE2D-9038-9172-6EEA-09434F15B779}"/>
              </a:ext>
            </a:extLst>
          </p:cNvPr>
          <p:cNvPicPr>
            <a:picLocks noChangeAspect="1"/>
          </p:cNvPicPr>
          <p:nvPr/>
        </p:nvPicPr>
        <p:blipFill>
          <a:blip r:embed="rId2"/>
          <a:stretch>
            <a:fillRect/>
          </a:stretch>
        </p:blipFill>
        <p:spPr>
          <a:xfrm>
            <a:off x="1493132" y="1825625"/>
            <a:ext cx="8327300" cy="4684105"/>
          </a:xfrm>
          <a:prstGeom prst="rect">
            <a:avLst/>
          </a:prstGeom>
        </p:spPr>
      </p:pic>
      <p:sp>
        <p:nvSpPr>
          <p:cNvPr id="4" name="文字方塊 3">
            <a:extLst>
              <a:ext uri="{FF2B5EF4-FFF2-40B4-BE49-F238E27FC236}">
                <a16:creationId xmlns:a16="http://schemas.microsoft.com/office/drawing/2014/main" id="{3EDD62A6-BB63-BF39-B77B-08AD905603E2}"/>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192383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E669FB7-A011-5F7B-F3A2-AB73E53C5779}"/>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開發過程</a:t>
            </a:r>
            <a:endParaRPr lang="zh-TW" altLang="en-US" dirty="0"/>
          </a:p>
        </p:txBody>
      </p:sp>
      <p:sp>
        <p:nvSpPr>
          <p:cNvPr id="5" name="內容版面配置區 4">
            <a:extLst>
              <a:ext uri="{FF2B5EF4-FFF2-40B4-BE49-F238E27FC236}">
                <a16:creationId xmlns:a16="http://schemas.microsoft.com/office/drawing/2014/main" id="{3EEFC4BE-D359-73C4-94A2-485D2430F061}"/>
              </a:ext>
            </a:extLst>
          </p:cNvPr>
          <p:cNvSpPr>
            <a:spLocks noGrp="1"/>
          </p:cNvSpPr>
          <p:nvPr>
            <p:ph idx="1"/>
          </p:nvPr>
        </p:nvSpPr>
        <p:spPr/>
        <p:txBody>
          <a:bodyPr/>
          <a:lstStyle/>
          <a:p>
            <a:r>
              <a:rPr lang="zh-TW" altLang="en-US" dirty="0"/>
              <a:t>進入到開發後，由於我們的目的是在磨練新技術的同時，可以做一個網站，因此我們採用較不熟悉的 </a:t>
            </a:r>
            <a:r>
              <a:rPr lang="en-US" altLang="zh-TW" dirty="0"/>
              <a:t>typescript </a:t>
            </a:r>
            <a:r>
              <a:rPr lang="zh-TW" altLang="en-US" dirty="0"/>
              <a:t>語法來撰寫。</a:t>
            </a:r>
          </a:p>
          <a:p>
            <a:r>
              <a:rPr lang="zh-TW" altLang="en-US" dirty="0"/>
              <a:t>過程中也有遇到一些坑，這個會在後面的</a:t>
            </a:r>
            <a:r>
              <a:rPr lang="en-US" altLang="zh-TW" dirty="0"/>
              <a:t>﹝</a:t>
            </a:r>
            <a:r>
              <a:rPr lang="zh-TW" altLang="en-US" dirty="0"/>
              <a:t>遇到問題</a:t>
            </a:r>
            <a:r>
              <a:rPr lang="en-US" altLang="zh-TW" dirty="0"/>
              <a:t>﹞</a:t>
            </a:r>
            <a:r>
              <a:rPr lang="zh-TW" altLang="en-US" dirty="0"/>
              <a:t>章節分享。</a:t>
            </a:r>
            <a:endParaRPr lang="en-US" altLang="zh-TW" dirty="0"/>
          </a:p>
        </p:txBody>
      </p:sp>
      <p:sp>
        <p:nvSpPr>
          <p:cNvPr id="2" name="文字方塊 1">
            <a:extLst>
              <a:ext uri="{FF2B5EF4-FFF2-40B4-BE49-F238E27FC236}">
                <a16:creationId xmlns:a16="http://schemas.microsoft.com/office/drawing/2014/main" id="{DC8858CF-580B-3A28-4163-C0C33627DA77}"/>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07793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idx="1"/>
          </p:nvPr>
        </p:nvSpPr>
        <p:spPr/>
        <p:txBody>
          <a:bodyPr>
            <a:normAutofit/>
          </a:bodyPr>
          <a:lstStyle/>
          <a:p>
            <a:r>
              <a:rPr lang="zh-TW" altLang="en-US" dirty="0"/>
              <a:t>前端：</a:t>
            </a:r>
            <a:r>
              <a:rPr lang="en-US" altLang="zh-TW" dirty="0"/>
              <a:t>Vue.js@3</a:t>
            </a:r>
            <a:r>
              <a:rPr lang="zh-TW" altLang="en-US" dirty="0"/>
              <a:t>、</a:t>
            </a:r>
            <a:r>
              <a:rPr lang="en-US" altLang="zh-TW" dirty="0"/>
              <a:t>Nuxt.js</a:t>
            </a:r>
            <a:r>
              <a:rPr lang="zh-TW" altLang="en-US" dirty="0"/>
              <a:t>、、、、、</a:t>
            </a:r>
          </a:p>
          <a:p>
            <a:r>
              <a:rPr lang="zh-TW" altLang="en-US" dirty="0"/>
              <a:t>後端：</a:t>
            </a:r>
            <a:r>
              <a:rPr lang="en-US" altLang="zh-TW" dirty="0"/>
              <a:t>Node.js</a:t>
            </a:r>
            <a:r>
              <a:rPr lang="zh-TW" altLang="en-US" dirty="0"/>
              <a:t>、</a:t>
            </a:r>
            <a:r>
              <a:rPr lang="en-US" altLang="zh-TW" dirty="0"/>
              <a:t>Express</a:t>
            </a:r>
            <a:r>
              <a:rPr lang="zh-TW" altLang="en-US" dirty="0"/>
              <a:t>、</a:t>
            </a:r>
            <a:r>
              <a:rPr lang="en-US" altLang="zh-TW" dirty="0"/>
              <a:t> </a:t>
            </a:r>
            <a:r>
              <a:rPr lang="en-US" altLang="zh-TW" dirty="0" err="1"/>
              <a:t>Vitest</a:t>
            </a:r>
            <a:r>
              <a:rPr lang="zh-TW" altLang="en-US" dirty="0"/>
              <a:t>、 、</a:t>
            </a:r>
          </a:p>
          <a:p>
            <a:r>
              <a:rPr lang="zh-TW" altLang="en-US" dirty="0"/>
              <a:t>資料庫：</a:t>
            </a:r>
            <a:r>
              <a:rPr lang="en-US" altLang="zh-TW" dirty="0"/>
              <a:t>MongoDB</a:t>
            </a:r>
            <a:r>
              <a:rPr lang="zh-TW" altLang="en-US" dirty="0"/>
              <a:t>、</a:t>
            </a:r>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629481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A8231C-1E74-F37F-95B0-929E625DCED7}"/>
              </a:ext>
            </a:extLst>
          </p:cNvPr>
          <p:cNvSpPr>
            <a:spLocks noGrp="1"/>
          </p:cNvSpPr>
          <p:nvPr>
            <p:ph type="title"/>
          </p:nvPr>
        </p:nvSpPr>
        <p:spPr/>
        <p:txBody>
          <a:bodyPr/>
          <a:lstStyle/>
          <a:p>
            <a:r>
              <a:rPr lang="zh-TW" altLang="zh-TW" sz="4400" b="0" i="0" kern="1200" dirty="0">
                <a:solidFill>
                  <a:schemeClr val="tx1"/>
                </a:solidFill>
                <a:effectLst/>
                <a:latin typeface="+mj-lt"/>
                <a:ea typeface="+mj-ea"/>
                <a:cs typeface="+mj-cs"/>
              </a:rPr>
              <a:t>使用技術</a:t>
            </a:r>
            <a:endParaRPr lang="zh-TW" altLang="en-US" dirty="0"/>
          </a:p>
        </p:txBody>
      </p:sp>
      <p:sp>
        <p:nvSpPr>
          <p:cNvPr id="3" name="內容版面配置區 2">
            <a:extLst>
              <a:ext uri="{FF2B5EF4-FFF2-40B4-BE49-F238E27FC236}">
                <a16:creationId xmlns:a16="http://schemas.microsoft.com/office/drawing/2014/main" id="{1652C759-00D9-8439-E6DE-870DB92DC667}"/>
              </a:ext>
            </a:extLst>
          </p:cNvPr>
          <p:cNvSpPr>
            <a:spLocks noGrp="1"/>
          </p:cNvSpPr>
          <p:nvPr>
            <p:ph idx="1"/>
          </p:nvPr>
        </p:nvSpPr>
        <p:spPr/>
        <p:txBody>
          <a:bodyPr>
            <a:normAutofit/>
          </a:bodyPr>
          <a:lstStyle/>
          <a:p>
            <a:r>
              <a:rPr lang="zh-TW" altLang="en-US" dirty="0"/>
              <a:t>第三方服務界接：</a:t>
            </a:r>
            <a:r>
              <a:rPr lang="en-US" altLang="zh-TW" dirty="0"/>
              <a:t>Google </a:t>
            </a:r>
            <a:r>
              <a:rPr lang="zh-TW" altLang="en-US" dirty="0"/>
              <a:t>第三方登入、</a:t>
            </a:r>
            <a:r>
              <a:rPr lang="en-US" altLang="zh-TW" dirty="0"/>
              <a:t>Google Firebase</a:t>
            </a:r>
            <a:r>
              <a:rPr lang="zh-TW" altLang="en-US" dirty="0"/>
              <a:t>、藍新金流</a:t>
            </a:r>
          </a:p>
          <a:p>
            <a:r>
              <a:rPr lang="en-US" altLang="zh-TW" dirty="0"/>
              <a:t>CI/CD </a:t>
            </a:r>
            <a:r>
              <a:rPr lang="zh-TW" altLang="en-US" dirty="0"/>
              <a:t>部屬： </a:t>
            </a:r>
            <a:r>
              <a:rPr lang="en-US" altLang="zh-TW" dirty="0" err="1"/>
              <a:t>Github</a:t>
            </a:r>
            <a:r>
              <a:rPr lang="en-US" altLang="zh-TW" dirty="0"/>
              <a:t> Action</a:t>
            </a:r>
            <a:r>
              <a:rPr lang="zh-TW" altLang="en-US" dirty="0"/>
              <a:t>、</a:t>
            </a:r>
            <a:r>
              <a:rPr lang="en-US" altLang="zh-TW" dirty="0"/>
              <a:t>Render(</a:t>
            </a:r>
            <a:r>
              <a:rPr lang="zh-TW" altLang="en-US" dirty="0"/>
              <a:t>搭配 </a:t>
            </a:r>
            <a:r>
              <a:rPr lang="en-US" altLang="zh-TW" dirty="0" err="1"/>
              <a:t>Uptimerobot</a:t>
            </a:r>
            <a:r>
              <a:rPr lang="en-US" altLang="zh-TW" dirty="0"/>
              <a:t> </a:t>
            </a:r>
            <a:r>
              <a:rPr lang="zh-TW" altLang="en-US" dirty="0"/>
              <a:t>喚醒</a:t>
            </a:r>
            <a:r>
              <a:rPr lang="en-US" altLang="zh-TW" dirty="0"/>
              <a:t>)</a:t>
            </a:r>
            <a:r>
              <a:rPr lang="zh-TW" altLang="en-US" dirty="0"/>
              <a:t>、</a:t>
            </a:r>
            <a:r>
              <a:rPr lang="en-US" altLang="zh-TW" dirty="0" err="1"/>
              <a:t>Vercel</a:t>
            </a:r>
            <a:endParaRPr lang="en-US" altLang="zh-TW" dirty="0"/>
          </a:p>
          <a:p>
            <a:r>
              <a:rPr lang="zh-TW" altLang="en-US" dirty="0"/>
              <a:t>其他工具：</a:t>
            </a:r>
            <a:r>
              <a:rPr lang="en-US" altLang="zh-TW" dirty="0"/>
              <a:t>Notion</a:t>
            </a:r>
            <a:r>
              <a:rPr lang="zh-TW" altLang="en-US" dirty="0"/>
              <a:t>、</a:t>
            </a:r>
            <a:r>
              <a:rPr lang="en-US" altLang="zh-TW" dirty="0"/>
              <a:t>Git</a:t>
            </a:r>
            <a:r>
              <a:rPr lang="zh-TW" altLang="en-US" dirty="0"/>
              <a:t> 、</a:t>
            </a:r>
            <a:r>
              <a:rPr lang="en-US" altLang="zh-TW" dirty="0"/>
              <a:t>Discord Webhook</a:t>
            </a:r>
            <a:endParaRPr lang="zh-TW" altLang="en-US" dirty="0"/>
          </a:p>
        </p:txBody>
      </p:sp>
      <p:sp>
        <p:nvSpPr>
          <p:cNvPr id="4" name="文字方塊 3">
            <a:extLst>
              <a:ext uri="{FF2B5EF4-FFF2-40B4-BE49-F238E27FC236}">
                <a16:creationId xmlns:a16="http://schemas.microsoft.com/office/drawing/2014/main" id="{8FC7EBDC-F7B5-99D8-57EA-3226708E131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605255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3C95DC-9E0D-4601-4D46-4BB0855B652C}"/>
              </a:ext>
            </a:extLst>
          </p:cNvPr>
          <p:cNvSpPr>
            <a:spLocks noGrp="1"/>
          </p:cNvSpPr>
          <p:nvPr>
            <p:ph type="title"/>
          </p:nvPr>
        </p:nvSpPr>
        <p:spPr/>
        <p:txBody>
          <a:bodyPr/>
          <a:lstStyle/>
          <a:p>
            <a:pPr rtl="0" eaLnBrk="1" latinLnBrk="0" hangingPunct="1"/>
            <a:r>
              <a:rPr lang="zh-TW" altLang="en-US" sz="4400" kern="1200" dirty="0">
                <a:solidFill>
                  <a:schemeClr val="tx1"/>
                </a:solidFill>
                <a:effectLst/>
                <a:latin typeface="+mj-lt"/>
                <a:ea typeface="+mj-ea"/>
                <a:cs typeface="+mj-cs"/>
              </a:rPr>
              <a:t>平台功能展示</a:t>
            </a:r>
            <a:endParaRPr lang="zh-TW" altLang="en-US" dirty="0"/>
          </a:p>
        </p:txBody>
      </p:sp>
      <p:sp>
        <p:nvSpPr>
          <p:cNvPr id="4" name="文字版面配置區 3">
            <a:extLst>
              <a:ext uri="{FF2B5EF4-FFF2-40B4-BE49-F238E27FC236}">
                <a16:creationId xmlns:a16="http://schemas.microsoft.com/office/drawing/2014/main" id="{DCE3E1C8-C0A8-575B-A069-E5B918D346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552524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b="1" dirty="0"/>
              <a:t>平台功能展示</a:t>
            </a:r>
            <a:endParaRPr lang="zh-TW" altLang="en-US" dirty="0"/>
          </a:p>
        </p:txBody>
      </p:sp>
      <p:sp>
        <p:nvSpPr>
          <p:cNvPr id="3" name="內容版面配置區 2">
            <a:extLst>
              <a:ext uri="{FF2B5EF4-FFF2-40B4-BE49-F238E27FC236}">
                <a16:creationId xmlns:a16="http://schemas.microsoft.com/office/drawing/2014/main" id="{4D5D74B5-AE6D-AFBA-F767-24460855B972}"/>
              </a:ext>
            </a:extLst>
          </p:cNvPr>
          <p:cNvSpPr>
            <a:spLocks noGrp="1"/>
          </p:cNvSpPr>
          <p:nvPr>
            <p:ph sz="half" idx="1"/>
          </p:nvPr>
        </p:nvSpPr>
        <p:spPr/>
        <p:txBody>
          <a:bodyPr>
            <a:normAutofit/>
          </a:bodyPr>
          <a:lstStyle/>
          <a:p>
            <a:pPr marL="0" indent="0">
              <a:lnSpc>
                <a:spcPct val="150000"/>
              </a:lnSpc>
              <a:buNone/>
            </a:pPr>
            <a:r>
              <a:rPr lang="zh-TW" altLang="en-US" dirty="0"/>
              <a:t>贊助方</a:t>
            </a:r>
            <a:endParaRPr lang="en-US" altLang="zh-TW" dirty="0"/>
          </a:p>
          <a:p>
            <a:pPr>
              <a:lnSpc>
                <a:spcPct val="150000"/>
              </a:lnSpc>
            </a:pPr>
            <a:r>
              <a:rPr lang="zh-TW" altLang="en-US" dirty="0"/>
              <a:t>檢視所有專案</a:t>
            </a:r>
            <a:endParaRPr lang="en-US" altLang="zh-TW" dirty="0"/>
          </a:p>
          <a:p>
            <a:pPr>
              <a:lnSpc>
                <a:spcPct val="150000"/>
              </a:lnSpc>
            </a:pPr>
            <a:r>
              <a:rPr lang="zh-TW" altLang="en-US" dirty="0"/>
              <a:t>贊助心儀的專案</a:t>
            </a:r>
            <a:endParaRPr lang="en-US" altLang="zh-TW" dirty="0"/>
          </a:p>
          <a:p>
            <a:pPr>
              <a:lnSpc>
                <a:spcPct val="150000"/>
              </a:lnSpc>
            </a:pPr>
            <a:r>
              <a:rPr lang="zh-TW" altLang="en-US" dirty="0"/>
              <a:t>查看個人的贊助紀錄</a:t>
            </a:r>
            <a:endParaRPr lang="en-US" altLang="zh-TW" dirty="0"/>
          </a:p>
          <a:p>
            <a:pPr>
              <a:lnSpc>
                <a:spcPct val="150000"/>
              </a:lnSpc>
            </a:pPr>
            <a:r>
              <a:rPr lang="zh-TW" altLang="en-US" dirty="0"/>
              <a:t>設定個人資料</a:t>
            </a:r>
            <a:endParaRPr lang="en-US" altLang="zh-TW" dirty="0"/>
          </a:p>
          <a:p>
            <a:endParaRPr lang="en-US" altLang="zh-TW" dirty="0"/>
          </a:p>
          <a:p>
            <a:pPr marL="0" indent="0">
              <a:buNone/>
            </a:pPr>
            <a:endParaRPr lang="en-US" altLang="zh-TW" dirty="0"/>
          </a:p>
          <a:p>
            <a:pPr marL="0" indent="0">
              <a:buNone/>
            </a:pPr>
            <a:endParaRPr lang="en-US" altLang="zh-TW" dirty="0"/>
          </a:p>
        </p:txBody>
      </p:sp>
      <p:sp>
        <p:nvSpPr>
          <p:cNvPr id="4" name="內容版面配置區 3">
            <a:extLst>
              <a:ext uri="{FF2B5EF4-FFF2-40B4-BE49-F238E27FC236}">
                <a16:creationId xmlns:a16="http://schemas.microsoft.com/office/drawing/2014/main" id="{9682E8E1-2354-9C18-C954-E35AB9E9EF56}"/>
              </a:ext>
            </a:extLst>
          </p:cNvPr>
          <p:cNvSpPr>
            <a:spLocks noGrp="1"/>
          </p:cNvSpPr>
          <p:nvPr>
            <p:ph sz="half" idx="2"/>
          </p:nvPr>
        </p:nvSpPr>
        <p:spPr>
          <a:xfrm>
            <a:off x="5570034" y="1825625"/>
            <a:ext cx="5181600" cy="4351338"/>
          </a:xfrm>
        </p:spPr>
        <p:txBody>
          <a:bodyPr>
            <a:normAutofit/>
          </a:bodyPr>
          <a:lstStyle/>
          <a:p>
            <a:pPr marL="0" indent="0">
              <a:lnSpc>
                <a:spcPct val="150000"/>
              </a:lnSpc>
              <a:buNone/>
            </a:pPr>
            <a:r>
              <a:rPr lang="zh-TW" altLang="en-US" sz="3200" dirty="0"/>
              <a:t>提案方</a:t>
            </a:r>
            <a:endParaRPr lang="en-US" altLang="zh-TW" sz="3200" dirty="0"/>
          </a:p>
          <a:p>
            <a:pPr>
              <a:lnSpc>
                <a:spcPct val="150000"/>
              </a:lnSpc>
            </a:pPr>
            <a:r>
              <a:rPr lang="zh-TW" altLang="en-US" dirty="0"/>
              <a:t>提供自助開立募資專區，方便用戶直接開始募資行動</a:t>
            </a:r>
            <a:endParaRPr lang="en-US" altLang="zh-TW" dirty="0"/>
          </a:p>
          <a:p>
            <a:pPr>
              <a:lnSpc>
                <a:spcPct val="150000"/>
              </a:lnSpc>
            </a:pPr>
            <a:r>
              <a:rPr lang="zh-TW" altLang="en-US" dirty="0"/>
              <a:t>查看提案紀錄</a:t>
            </a:r>
            <a:endParaRPr lang="en-US" altLang="zh-TW" dirty="0"/>
          </a:p>
          <a:p>
            <a:pPr>
              <a:lnSpc>
                <a:spcPct val="150000"/>
              </a:lnSpc>
            </a:pPr>
            <a:r>
              <a:rPr lang="zh-TW" altLang="en-US" dirty="0"/>
              <a:t>查看提案專案的募資狀況</a:t>
            </a:r>
          </a:p>
          <a:p>
            <a:pPr marL="0" indent="0">
              <a:lnSpc>
                <a:spcPct val="150000"/>
              </a:lnSpc>
              <a:buNone/>
            </a:pPr>
            <a:endParaRPr lang="zh-TW" altLang="en-US" dirty="0"/>
          </a:p>
        </p:txBody>
      </p:sp>
      <p:sp>
        <p:nvSpPr>
          <p:cNvPr id="5" name="文字方塊 4">
            <a:extLst>
              <a:ext uri="{FF2B5EF4-FFF2-40B4-BE49-F238E27FC236}">
                <a16:creationId xmlns:a16="http://schemas.microsoft.com/office/drawing/2014/main" id="{F606A0AC-FBD4-7EE1-9742-1B18E8E2E9C4}"/>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3378629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ABB469-FE48-E077-2152-35110E5B2E1C}"/>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4" name="文字版面配置區 3">
            <a:extLst>
              <a:ext uri="{FF2B5EF4-FFF2-40B4-BE49-F238E27FC236}">
                <a16:creationId xmlns:a16="http://schemas.microsoft.com/office/drawing/2014/main" id="{50E2E62A-09AE-DBBF-DD7E-0324BB0A792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307574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前期</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中期</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後期</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5989577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問題</a:t>
            </a:r>
            <a:r>
              <a:rPr lang="zh-TW" altLang="en-US" sz="4400" dirty="0"/>
              <a:t>與解方</a:t>
            </a:r>
            <a:endParaRPr lang="zh-TW" altLang="en-US" dirty="0"/>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dirty="0"/>
              <a:t>規劃</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200" dirty="0"/>
              <a:t>設計</a:t>
            </a:r>
            <a:endParaRPr lang="zh-TW" altLang="en-US" sz="3000" dirty="0"/>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dirty="0"/>
              <a:t>開發</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2393258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69AE97-DCC7-CC9B-41B2-71E6BDA4487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CCB4EA0-BEC5-1BB8-8AE8-76A2DC348AD0}"/>
              </a:ext>
            </a:extLst>
          </p:cNvPr>
          <p:cNvSpPr>
            <a:spLocks noGrp="1"/>
          </p:cNvSpPr>
          <p:nvPr>
            <p:ph idx="1"/>
          </p:nvPr>
        </p:nvSpPr>
        <p:spPr/>
        <p:txBody>
          <a:bodyPr>
            <a:normAutofit lnSpcReduction="10000"/>
          </a:bodyPr>
          <a:lstStyle/>
          <a:p>
            <a:pPr>
              <a:lnSpc>
                <a:spcPct val="150000"/>
              </a:lnSpc>
            </a:pPr>
            <a:r>
              <a:rPr lang="en-US" altLang="zh-TW" dirty="0"/>
              <a:t>〔</a:t>
            </a:r>
            <a:r>
              <a:rPr lang="zh-TW" altLang="en-US" dirty="0"/>
              <a:t>徵集組員們的問題，有些問題當下覺得麻煩，但現在回想起來也覺得還好 </a:t>
            </a:r>
            <a:r>
              <a:rPr lang="en-US" altLang="zh-TW" dirty="0"/>
              <a:t>XDD </a:t>
            </a:r>
            <a:r>
              <a:rPr lang="zh-TW" altLang="en-US" dirty="0"/>
              <a:t>要再花一點時間整理一下</a:t>
            </a:r>
            <a:r>
              <a:rPr lang="en-US" altLang="zh-TW" dirty="0"/>
              <a:t>〕</a:t>
            </a:r>
          </a:p>
          <a:p>
            <a:pPr>
              <a:lnSpc>
                <a:spcPct val="150000"/>
              </a:lnSpc>
            </a:pPr>
            <a:endParaRPr lang="en-US" altLang="zh-TW" dirty="0"/>
          </a:p>
          <a:p>
            <a:pPr>
              <a:lnSpc>
                <a:spcPct val="150000"/>
              </a:lnSpc>
            </a:pPr>
            <a:r>
              <a:rPr lang="zh-TW" altLang="en-US" dirty="0"/>
              <a:t>可能會分幾個面向</a:t>
            </a:r>
            <a:endParaRPr lang="en-US" altLang="zh-TW" dirty="0"/>
          </a:p>
          <a:p>
            <a:pPr>
              <a:lnSpc>
                <a:spcPct val="150000"/>
              </a:lnSpc>
            </a:pPr>
            <a:r>
              <a:rPr lang="zh-TW" altLang="en-US" dirty="0"/>
              <a:t>前期？中期？後期？</a:t>
            </a:r>
          </a:p>
          <a:p>
            <a:pPr>
              <a:lnSpc>
                <a:spcPct val="150000"/>
              </a:lnSpc>
            </a:pPr>
            <a:r>
              <a:rPr lang="zh-TW" altLang="en-US" dirty="0"/>
              <a:t>規劃、設計、前端開發、後端開發</a:t>
            </a:r>
          </a:p>
        </p:txBody>
      </p:sp>
      <p:sp>
        <p:nvSpPr>
          <p:cNvPr id="4" name="文字方塊 3">
            <a:extLst>
              <a:ext uri="{FF2B5EF4-FFF2-40B4-BE49-F238E27FC236}">
                <a16:creationId xmlns:a16="http://schemas.microsoft.com/office/drawing/2014/main" id="{4E8D0D3C-CC94-C136-0E33-C29164AB81EB}"/>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4093570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CD1ABD-9687-C8F2-71CB-1B571315F5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創作理念</a:t>
            </a:r>
            <a:endParaRPr lang="zh-TW" altLang="en-US" dirty="0"/>
          </a:p>
        </p:txBody>
      </p:sp>
      <p:sp>
        <p:nvSpPr>
          <p:cNvPr id="16" name="文字版面配置區 15">
            <a:extLst>
              <a:ext uri="{FF2B5EF4-FFF2-40B4-BE49-F238E27FC236}">
                <a16:creationId xmlns:a16="http://schemas.microsoft.com/office/drawing/2014/main" id="{C74C5279-731B-3CB5-A1E1-9014B4FDC636}"/>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56853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B400DB-DDE8-6A18-7F90-ED93C4321134}"/>
              </a:ext>
            </a:extLst>
          </p:cNvPr>
          <p:cNvSpPr>
            <a:spLocks noGrp="1"/>
          </p:cNvSpPr>
          <p:nvPr>
            <p:ph type="title"/>
          </p:nvPr>
        </p:nvSpPr>
        <p:spPr/>
        <p:txBody>
          <a:bodyPr/>
          <a:lstStyle/>
          <a:p>
            <a:r>
              <a:rPr lang="zh-TW" altLang="en-US" dirty="0"/>
              <a:t>問題： </a:t>
            </a:r>
            <a:r>
              <a:rPr lang="en-US" altLang="zh-TW" dirty="0"/>
              <a:t>OOO</a:t>
            </a:r>
            <a:endParaRPr lang="zh-TW" altLang="en-US" dirty="0"/>
          </a:p>
        </p:txBody>
      </p:sp>
      <p:sp>
        <p:nvSpPr>
          <p:cNvPr id="3" name="內容版面配置區 2">
            <a:extLst>
              <a:ext uri="{FF2B5EF4-FFF2-40B4-BE49-F238E27FC236}">
                <a16:creationId xmlns:a16="http://schemas.microsoft.com/office/drawing/2014/main" id="{C93BF75D-DEAC-1EFC-C325-19680EB7A221}"/>
              </a:ext>
            </a:extLst>
          </p:cNvPr>
          <p:cNvSpPr>
            <a:spLocks noGrp="1"/>
          </p:cNvSpPr>
          <p:nvPr>
            <p:ph idx="1"/>
          </p:nvPr>
        </p:nvSpPr>
        <p:spPr/>
        <p:txBody>
          <a:bodyPr>
            <a:normAutofit/>
          </a:bodyPr>
          <a:lstStyle/>
          <a:p>
            <a:r>
              <a:rPr lang="zh-TW" altLang="en-US" sz="3200" dirty="0"/>
              <a:t>解決方案：</a:t>
            </a:r>
            <a:endParaRPr lang="en-US" altLang="zh-TW" sz="3200" dirty="0"/>
          </a:p>
          <a:p>
            <a:r>
              <a:rPr lang="en-US" altLang="zh-TW" sz="3200" dirty="0"/>
              <a:t>XXX</a:t>
            </a:r>
          </a:p>
          <a:p>
            <a:r>
              <a:rPr lang="en-US" altLang="zh-TW" sz="3200" dirty="0"/>
              <a:t>XXX</a:t>
            </a:r>
            <a:endParaRPr lang="zh-TW" altLang="en-US" sz="3200" dirty="0"/>
          </a:p>
        </p:txBody>
      </p:sp>
    </p:spTree>
    <p:extLst>
      <p:ext uri="{BB962C8B-B14F-4D97-AF65-F5344CB8AC3E}">
        <p14:creationId xmlns:p14="http://schemas.microsoft.com/office/powerpoint/2010/main" val="3023785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D5A3C-7AC6-136D-EEDC-E72E4E3F38D4}"/>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最喜歡的點、巧思</a:t>
            </a:r>
            <a:endParaRPr lang="zh-TW" altLang="en-US" dirty="0"/>
          </a:p>
        </p:txBody>
      </p:sp>
      <p:sp>
        <p:nvSpPr>
          <p:cNvPr id="4" name="文字版面配置區 3">
            <a:extLst>
              <a:ext uri="{FF2B5EF4-FFF2-40B4-BE49-F238E27FC236}">
                <a16:creationId xmlns:a16="http://schemas.microsoft.com/office/drawing/2014/main" id="{4BC7B4B9-0BEC-CD24-D1B7-C8F6DB87473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79291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1609E9A-A8CF-46D1-4C4A-B3C3F4B98927}"/>
              </a:ext>
            </a:extLst>
          </p:cNvPr>
          <p:cNvSpPr>
            <a:spLocks noGrp="1"/>
          </p:cNvSpPr>
          <p:nvPr>
            <p:ph type="title"/>
          </p:nvPr>
        </p:nvSpPr>
        <p:spPr>
          <a:xfrm>
            <a:off x="1493132" y="365125"/>
            <a:ext cx="9860667" cy="1325563"/>
          </a:xfrm>
        </p:spPr>
        <p:txBody>
          <a:bodyPr/>
          <a:lstStyle/>
          <a:p>
            <a:r>
              <a:rPr lang="en-US" altLang="zh-TW" dirty="0"/>
              <a:t>Loading</a:t>
            </a:r>
            <a:endParaRPr lang="zh-TW" altLang="en-US" dirty="0"/>
          </a:p>
        </p:txBody>
      </p:sp>
      <p:sp>
        <p:nvSpPr>
          <p:cNvPr id="10" name="內容版面配置區 9">
            <a:extLst>
              <a:ext uri="{FF2B5EF4-FFF2-40B4-BE49-F238E27FC236}">
                <a16:creationId xmlns:a16="http://schemas.microsoft.com/office/drawing/2014/main" id="{277163E4-F512-B288-7E7D-CAA7D7943A7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A6ED121-C86C-6EEC-CD4E-BD4A897B15DF}"/>
              </a:ext>
            </a:extLst>
          </p:cNvPr>
          <p:cNvPicPr>
            <a:picLocks noChangeAspect="1"/>
          </p:cNvPicPr>
          <p:nvPr/>
        </p:nvPicPr>
        <p:blipFill>
          <a:blip r:embed="rId3"/>
          <a:stretch>
            <a:fillRect/>
          </a:stretch>
        </p:blipFill>
        <p:spPr>
          <a:xfrm>
            <a:off x="1599520" y="1839072"/>
            <a:ext cx="7997881" cy="4498808"/>
          </a:xfrm>
          <a:prstGeom prst="rect">
            <a:avLst/>
          </a:prstGeom>
        </p:spPr>
      </p:pic>
    </p:spTree>
    <p:extLst>
      <p:ext uri="{BB962C8B-B14F-4D97-AF65-F5344CB8AC3E}">
        <p14:creationId xmlns:p14="http://schemas.microsoft.com/office/powerpoint/2010/main" val="373918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9034480B-B04E-7AF5-4F4A-EF2A89C429FA}"/>
              </a:ext>
            </a:extLst>
          </p:cNvPr>
          <p:cNvSpPr>
            <a:spLocks noGrp="1"/>
          </p:cNvSpPr>
          <p:nvPr>
            <p:ph type="title"/>
          </p:nvPr>
        </p:nvSpPr>
        <p:spPr/>
        <p:txBody>
          <a:bodyPr/>
          <a:lstStyle/>
          <a:p>
            <a:r>
              <a:rPr lang="zh-TW" altLang="en-US" sz="4400" dirty="0"/>
              <a:t>贊助結帳的 </a:t>
            </a:r>
            <a:r>
              <a:rPr lang="en-US" altLang="zh-TW" sz="4400" dirty="0"/>
              <a:t>`</a:t>
            </a:r>
            <a:r>
              <a:rPr lang="zh-TW" altLang="en-US" sz="4400" dirty="0"/>
              <a:t>補整數</a:t>
            </a:r>
            <a:r>
              <a:rPr lang="en-US" altLang="zh-TW" sz="4400" dirty="0"/>
              <a:t>`</a:t>
            </a:r>
            <a:endParaRPr lang="zh-TW" altLang="en-US" dirty="0"/>
          </a:p>
        </p:txBody>
      </p:sp>
      <p:pic>
        <p:nvPicPr>
          <p:cNvPr id="5" name="圖片 4">
            <a:extLst>
              <a:ext uri="{FF2B5EF4-FFF2-40B4-BE49-F238E27FC236}">
                <a16:creationId xmlns:a16="http://schemas.microsoft.com/office/drawing/2014/main" id="{FED64A31-250A-C130-D1F6-B44568B0E228}"/>
              </a:ext>
            </a:extLst>
          </p:cNvPr>
          <p:cNvPicPr>
            <a:picLocks noChangeAspect="1"/>
          </p:cNvPicPr>
          <p:nvPr/>
        </p:nvPicPr>
        <p:blipFill>
          <a:blip r:embed="rId2"/>
          <a:stretch>
            <a:fillRect/>
          </a:stretch>
        </p:blipFill>
        <p:spPr>
          <a:xfrm>
            <a:off x="661570" y="1504270"/>
            <a:ext cx="3885856" cy="4859110"/>
          </a:xfrm>
          <a:prstGeom prst="rect">
            <a:avLst/>
          </a:prstGeom>
        </p:spPr>
      </p:pic>
      <p:sp>
        <p:nvSpPr>
          <p:cNvPr id="3" name="內容版面配置區 2">
            <a:extLst>
              <a:ext uri="{FF2B5EF4-FFF2-40B4-BE49-F238E27FC236}">
                <a16:creationId xmlns:a16="http://schemas.microsoft.com/office/drawing/2014/main" id="{1FEB6849-B439-1D60-78C6-90EB22808E01}"/>
              </a:ext>
            </a:extLst>
          </p:cNvPr>
          <p:cNvSpPr>
            <a:spLocks noGrp="1"/>
          </p:cNvSpPr>
          <p:nvPr>
            <p:ph idx="1"/>
          </p:nvPr>
        </p:nvSpPr>
        <p:spPr>
          <a:xfrm>
            <a:off x="4178710" y="1936376"/>
            <a:ext cx="7175089" cy="4240587"/>
          </a:xfrm>
        </p:spPr>
        <p:txBody>
          <a:bodyPr>
            <a:normAutofit/>
          </a:bodyPr>
          <a:lstStyle/>
          <a:p>
            <a:pPr>
              <a:lnSpc>
                <a:spcPct val="150000"/>
              </a:lnSpc>
            </a:pPr>
            <a:r>
              <a:rPr lang="zh-TW" altLang="en-US" sz="3000" dirty="0"/>
              <a:t>特別設計成不論是贊助什麼金額，會補滿到第一位數的整數。</a:t>
            </a:r>
            <a:endParaRPr lang="en-US" altLang="zh-TW" sz="3000" dirty="0"/>
          </a:p>
          <a:p>
            <a:pPr>
              <a:lnSpc>
                <a:spcPct val="150000"/>
              </a:lnSpc>
            </a:pPr>
            <a:r>
              <a:rPr lang="zh-TW" altLang="en-US" sz="3000" dirty="0"/>
              <a:t>鼓勵沒有想法要額外贊助多少的人，可以多善用 </a:t>
            </a:r>
            <a:r>
              <a:rPr lang="en-US" altLang="zh-TW" sz="3000" dirty="0"/>
              <a:t>XD</a:t>
            </a:r>
            <a:endParaRPr lang="zh-TW" altLang="en-US" sz="3000" dirty="0"/>
          </a:p>
        </p:txBody>
      </p:sp>
    </p:spTree>
    <p:extLst>
      <p:ext uri="{BB962C8B-B14F-4D97-AF65-F5344CB8AC3E}">
        <p14:creationId xmlns:p14="http://schemas.microsoft.com/office/powerpoint/2010/main" val="2780804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7E1A5F-5CAF-95BB-A73C-305B4E8A94DF}"/>
              </a:ext>
            </a:extLst>
          </p:cNvPr>
          <p:cNvSpPr>
            <a:spLocks noGrp="1"/>
          </p:cNvSpPr>
          <p:nvPr>
            <p:ph type="title"/>
          </p:nvPr>
        </p:nvSpPr>
        <p:spPr/>
        <p:txBody>
          <a:bodyPr/>
          <a:lstStyle/>
          <a:p>
            <a:r>
              <a:rPr lang="zh-TW" altLang="en-US" dirty="0"/>
              <a:t>資料建置</a:t>
            </a:r>
          </a:p>
        </p:txBody>
      </p:sp>
      <p:sp>
        <p:nvSpPr>
          <p:cNvPr id="3" name="內容版面配置區 2">
            <a:extLst>
              <a:ext uri="{FF2B5EF4-FFF2-40B4-BE49-F238E27FC236}">
                <a16:creationId xmlns:a16="http://schemas.microsoft.com/office/drawing/2014/main" id="{A2936F0F-078C-2BE6-64A7-05B8E6315636}"/>
              </a:ext>
            </a:extLst>
          </p:cNvPr>
          <p:cNvSpPr>
            <a:spLocks noGrp="1"/>
          </p:cNvSpPr>
          <p:nvPr>
            <p:ph idx="1"/>
          </p:nvPr>
        </p:nvSpPr>
        <p:spPr/>
        <p:txBody>
          <a:bodyPr/>
          <a:lstStyle/>
          <a:p>
            <a:endParaRPr lang="zh-TW" altLang="en-US" dirty="0"/>
          </a:p>
        </p:txBody>
      </p:sp>
      <p:sp>
        <p:nvSpPr>
          <p:cNvPr id="4" name="文字方塊 3">
            <a:extLst>
              <a:ext uri="{FF2B5EF4-FFF2-40B4-BE49-F238E27FC236}">
                <a16:creationId xmlns:a16="http://schemas.microsoft.com/office/drawing/2014/main" id="{B12078BB-7479-B762-B4AE-FD9723B554C0}"/>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3834188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2AB6F6-BC5A-79F9-B365-9EE78EEE8E43}"/>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心得</a:t>
            </a:r>
            <a:endParaRPr lang="zh-TW" altLang="en-US" dirty="0"/>
          </a:p>
        </p:txBody>
      </p:sp>
      <p:sp>
        <p:nvSpPr>
          <p:cNvPr id="4" name="文字版面配置區 3">
            <a:extLst>
              <a:ext uri="{FF2B5EF4-FFF2-40B4-BE49-F238E27FC236}">
                <a16:creationId xmlns:a16="http://schemas.microsoft.com/office/drawing/2014/main" id="{FFBF2EC6-5C76-03BB-D611-94E547D7FCDF}"/>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381978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D631F8-3313-DB78-4BA4-6B513C61D766}"/>
              </a:ext>
            </a:extLst>
          </p:cNvPr>
          <p:cNvSpPr>
            <a:spLocks noGrp="1"/>
          </p:cNvSpPr>
          <p:nvPr>
            <p:ph type="title"/>
          </p:nvPr>
        </p:nvSpPr>
        <p:spPr/>
        <p:txBody>
          <a:bodyPr/>
          <a:lstStyle/>
          <a:p>
            <a:r>
              <a:rPr lang="zh-TW" altLang="en-US" dirty="0"/>
              <a:t>開發時程</a:t>
            </a:r>
          </a:p>
        </p:txBody>
      </p:sp>
      <p:pic>
        <p:nvPicPr>
          <p:cNvPr id="5" name="內容版面配置區 4" descr="徽章 1 外框">
            <a:extLst>
              <a:ext uri="{FF2B5EF4-FFF2-40B4-BE49-F238E27FC236}">
                <a16:creationId xmlns:a16="http://schemas.microsoft.com/office/drawing/2014/main" id="{AF21DD88-330F-82BB-CF7E-02BF98E2D2B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9277" y="2514600"/>
            <a:ext cx="914400" cy="914400"/>
          </a:xfrm>
        </p:spPr>
      </p:pic>
      <p:pic>
        <p:nvPicPr>
          <p:cNvPr id="7" name="圖形 6" descr="識別證 外框">
            <a:extLst>
              <a:ext uri="{FF2B5EF4-FFF2-40B4-BE49-F238E27FC236}">
                <a16:creationId xmlns:a16="http://schemas.microsoft.com/office/drawing/2014/main" id="{97F00BED-FA34-8F0A-4FE8-082C2D061A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64171" y="2514600"/>
            <a:ext cx="914400" cy="914400"/>
          </a:xfrm>
          <a:prstGeom prst="rect">
            <a:avLst/>
          </a:prstGeom>
        </p:spPr>
      </p:pic>
      <p:pic>
        <p:nvPicPr>
          <p:cNvPr id="9" name="圖形 8" descr="徽章 3 外框">
            <a:extLst>
              <a:ext uri="{FF2B5EF4-FFF2-40B4-BE49-F238E27FC236}">
                <a16:creationId xmlns:a16="http://schemas.microsoft.com/office/drawing/2014/main" id="{996142D8-6A5D-F026-EC64-DA791BACC3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9065" y="2514600"/>
            <a:ext cx="914400" cy="914400"/>
          </a:xfrm>
          <a:prstGeom prst="rect">
            <a:avLst/>
          </a:prstGeom>
        </p:spPr>
      </p:pic>
      <p:pic>
        <p:nvPicPr>
          <p:cNvPr id="11" name="圖形 10" descr="徽章 4 外框">
            <a:extLst>
              <a:ext uri="{FF2B5EF4-FFF2-40B4-BE49-F238E27FC236}">
                <a16:creationId xmlns:a16="http://schemas.microsoft.com/office/drawing/2014/main" id="{806DA5AB-86A5-A364-FE5B-7A28FE2D4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53959" y="2514600"/>
            <a:ext cx="914400" cy="914400"/>
          </a:xfrm>
          <a:prstGeom prst="rect">
            <a:avLst/>
          </a:prstGeom>
        </p:spPr>
      </p:pic>
      <p:cxnSp>
        <p:nvCxnSpPr>
          <p:cNvPr id="13" name="直線接點 12">
            <a:extLst>
              <a:ext uri="{FF2B5EF4-FFF2-40B4-BE49-F238E27FC236}">
                <a16:creationId xmlns:a16="http://schemas.microsoft.com/office/drawing/2014/main" id="{ED7633E4-571C-ACDE-9C2D-455F543E9AF7}"/>
              </a:ext>
            </a:extLst>
          </p:cNvPr>
          <p:cNvCxnSpPr>
            <a:cxnSpLocks/>
            <a:stCxn id="5" idx="1"/>
          </p:cNvCxnSpPr>
          <p:nvPr/>
        </p:nvCxnSpPr>
        <p:spPr>
          <a:xfrm flipH="1">
            <a:off x="971749" y="2971800"/>
            <a:ext cx="847528"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5" name="直線接點 14">
            <a:extLst>
              <a:ext uri="{FF2B5EF4-FFF2-40B4-BE49-F238E27FC236}">
                <a16:creationId xmlns:a16="http://schemas.microsoft.com/office/drawing/2014/main" id="{7A9231FA-B990-1F59-9514-10ED6D9EBED1}"/>
              </a:ext>
            </a:extLst>
          </p:cNvPr>
          <p:cNvCxnSpPr>
            <a:stCxn id="5" idx="3"/>
            <a:endCxn id="7" idx="1"/>
          </p:cNvCxnSpPr>
          <p:nvPr/>
        </p:nvCxnSpPr>
        <p:spPr>
          <a:xfrm>
            <a:off x="2733677"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7" name="直線接點 16">
            <a:extLst>
              <a:ext uri="{FF2B5EF4-FFF2-40B4-BE49-F238E27FC236}">
                <a16:creationId xmlns:a16="http://schemas.microsoft.com/office/drawing/2014/main" id="{E21575DF-8108-692E-C77F-6B723AB8F743}"/>
              </a:ext>
            </a:extLst>
          </p:cNvPr>
          <p:cNvCxnSpPr>
            <a:stCxn id="7" idx="3"/>
            <a:endCxn id="9" idx="1"/>
          </p:cNvCxnSpPr>
          <p:nvPr/>
        </p:nvCxnSpPr>
        <p:spPr>
          <a:xfrm>
            <a:off x="4578571"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9" name="直線接點 18">
            <a:extLst>
              <a:ext uri="{FF2B5EF4-FFF2-40B4-BE49-F238E27FC236}">
                <a16:creationId xmlns:a16="http://schemas.microsoft.com/office/drawing/2014/main" id="{3F85951A-22D1-68FC-5598-A70D2802DA9A}"/>
              </a:ext>
            </a:extLst>
          </p:cNvPr>
          <p:cNvCxnSpPr>
            <a:stCxn id="9" idx="3"/>
            <a:endCxn id="11" idx="1"/>
          </p:cNvCxnSpPr>
          <p:nvPr/>
        </p:nvCxnSpPr>
        <p:spPr>
          <a:xfrm>
            <a:off x="6423465" y="2971800"/>
            <a:ext cx="930494"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1" name="直線接點 20">
            <a:extLst>
              <a:ext uri="{FF2B5EF4-FFF2-40B4-BE49-F238E27FC236}">
                <a16:creationId xmlns:a16="http://schemas.microsoft.com/office/drawing/2014/main" id="{64275D1B-790E-779A-6D71-1D7498F7C2C4}"/>
              </a:ext>
            </a:extLst>
          </p:cNvPr>
          <p:cNvCxnSpPr>
            <a:cxnSpLocks/>
            <a:stCxn id="11" idx="3"/>
            <a:endCxn id="29" idx="1"/>
          </p:cNvCxnSpPr>
          <p:nvPr/>
        </p:nvCxnSpPr>
        <p:spPr>
          <a:xfrm>
            <a:off x="8268359" y="2971800"/>
            <a:ext cx="930496" cy="0"/>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23" name="直線接點 22">
            <a:extLst>
              <a:ext uri="{FF2B5EF4-FFF2-40B4-BE49-F238E27FC236}">
                <a16:creationId xmlns:a16="http://schemas.microsoft.com/office/drawing/2014/main" id="{4E7F1BDA-E0CA-0E82-B90F-83A6A635766A}"/>
              </a:ext>
            </a:extLst>
          </p:cNvPr>
          <p:cNvCxnSpPr>
            <a:cxnSpLocks/>
            <a:stCxn id="5" idx="2"/>
          </p:cNvCxnSpPr>
          <p:nvPr/>
        </p:nvCxnSpPr>
        <p:spPr>
          <a:xfrm>
            <a:off x="2276477" y="3429000"/>
            <a:ext cx="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24" name="文字方塊 23">
            <a:extLst>
              <a:ext uri="{FF2B5EF4-FFF2-40B4-BE49-F238E27FC236}">
                <a16:creationId xmlns:a16="http://schemas.microsoft.com/office/drawing/2014/main" id="{C3FE9D56-06F9-7FB6-9035-3DEDDF2825C2}"/>
              </a:ext>
            </a:extLst>
          </p:cNvPr>
          <p:cNvSpPr txBox="1"/>
          <p:nvPr/>
        </p:nvSpPr>
        <p:spPr>
          <a:xfrm>
            <a:off x="1916095" y="4371543"/>
            <a:ext cx="817582" cy="400110"/>
          </a:xfrm>
          <a:prstGeom prst="rect">
            <a:avLst/>
          </a:prstGeom>
          <a:noFill/>
        </p:spPr>
        <p:txBody>
          <a:bodyPr wrap="square" rtlCol="0">
            <a:spAutoFit/>
          </a:bodyPr>
          <a:lstStyle/>
          <a:p>
            <a:r>
              <a:rPr lang="zh-TW" altLang="en-US" sz="2000" dirty="0"/>
              <a:t>發想</a:t>
            </a:r>
          </a:p>
        </p:txBody>
      </p:sp>
      <p:sp>
        <p:nvSpPr>
          <p:cNvPr id="25" name="文字方塊 24">
            <a:extLst>
              <a:ext uri="{FF2B5EF4-FFF2-40B4-BE49-F238E27FC236}">
                <a16:creationId xmlns:a16="http://schemas.microsoft.com/office/drawing/2014/main" id="{3E9BF580-40AF-4A8E-BF61-3E61D616036A}"/>
              </a:ext>
            </a:extLst>
          </p:cNvPr>
          <p:cNvSpPr txBox="1"/>
          <p:nvPr/>
        </p:nvSpPr>
        <p:spPr>
          <a:xfrm>
            <a:off x="3778515" y="4371543"/>
            <a:ext cx="817582" cy="400110"/>
          </a:xfrm>
          <a:prstGeom prst="rect">
            <a:avLst/>
          </a:prstGeom>
          <a:noFill/>
        </p:spPr>
        <p:txBody>
          <a:bodyPr wrap="square" rtlCol="0">
            <a:spAutoFit/>
          </a:bodyPr>
          <a:lstStyle/>
          <a:p>
            <a:r>
              <a:rPr lang="zh-TW" altLang="en-US" sz="2000" dirty="0"/>
              <a:t>設計</a:t>
            </a:r>
          </a:p>
        </p:txBody>
      </p:sp>
      <p:sp>
        <p:nvSpPr>
          <p:cNvPr id="26" name="文字方塊 25">
            <a:extLst>
              <a:ext uri="{FF2B5EF4-FFF2-40B4-BE49-F238E27FC236}">
                <a16:creationId xmlns:a16="http://schemas.microsoft.com/office/drawing/2014/main" id="{5751A39B-FE88-9CAE-8E3C-490F9A80B0C2}"/>
              </a:ext>
            </a:extLst>
          </p:cNvPr>
          <p:cNvSpPr txBox="1"/>
          <p:nvPr/>
        </p:nvSpPr>
        <p:spPr>
          <a:xfrm>
            <a:off x="7450777" y="4371543"/>
            <a:ext cx="817582" cy="400110"/>
          </a:xfrm>
          <a:prstGeom prst="rect">
            <a:avLst/>
          </a:prstGeom>
          <a:noFill/>
        </p:spPr>
        <p:txBody>
          <a:bodyPr wrap="square" rtlCol="0">
            <a:spAutoFit/>
          </a:bodyPr>
          <a:lstStyle/>
          <a:p>
            <a:r>
              <a:rPr lang="zh-TW" altLang="en-US" sz="2000" dirty="0"/>
              <a:t>測試</a:t>
            </a:r>
          </a:p>
        </p:txBody>
      </p:sp>
      <p:sp>
        <p:nvSpPr>
          <p:cNvPr id="27" name="文字方塊 26">
            <a:extLst>
              <a:ext uri="{FF2B5EF4-FFF2-40B4-BE49-F238E27FC236}">
                <a16:creationId xmlns:a16="http://schemas.microsoft.com/office/drawing/2014/main" id="{BD31D0D0-8EAA-575A-30F1-B2BB7901DBB3}"/>
              </a:ext>
            </a:extLst>
          </p:cNvPr>
          <p:cNvSpPr txBox="1"/>
          <p:nvPr/>
        </p:nvSpPr>
        <p:spPr>
          <a:xfrm>
            <a:off x="5640935" y="4371543"/>
            <a:ext cx="817582" cy="400110"/>
          </a:xfrm>
          <a:prstGeom prst="rect">
            <a:avLst/>
          </a:prstGeom>
          <a:noFill/>
        </p:spPr>
        <p:txBody>
          <a:bodyPr wrap="square" rtlCol="0">
            <a:spAutoFit/>
          </a:bodyPr>
          <a:lstStyle/>
          <a:p>
            <a:r>
              <a:rPr lang="zh-TW" altLang="en-US" sz="2000" dirty="0"/>
              <a:t>開發</a:t>
            </a:r>
          </a:p>
        </p:txBody>
      </p:sp>
      <p:pic>
        <p:nvPicPr>
          <p:cNvPr id="29" name="圖形 28" descr="徽章 5 外框">
            <a:extLst>
              <a:ext uri="{FF2B5EF4-FFF2-40B4-BE49-F238E27FC236}">
                <a16:creationId xmlns:a16="http://schemas.microsoft.com/office/drawing/2014/main" id="{D3793FAD-64DA-7913-CF90-CF3E47AEF4D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98855" y="2514600"/>
            <a:ext cx="914400" cy="914400"/>
          </a:xfrm>
          <a:prstGeom prst="rect">
            <a:avLst/>
          </a:prstGeom>
        </p:spPr>
      </p:pic>
      <p:cxnSp>
        <p:nvCxnSpPr>
          <p:cNvPr id="37" name="直線接點 36">
            <a:extLst>
              <a:ext uri="{FF2B5EF4-FFF2-40B4-BE49-F238E27FC236}">
                <a16:creationId xmlns:a16="http://schemas.microsoft.com/office/drawing/2014/main" id="{D1E57FB2-EE4C-255D-5803-DADF85031BC8}"/>
              </a:ext>
            </a:extLst>
          </p:cNvPr>
          <p:cNvCxnSpPr>
            <a:stCxn id="7" idx="2"/>
          </p:cNvCxnSpPr>
          <p:nvPr/>
        </p:nvCxnSpPr>
        <p:spPr>
          <a:xfrm flipH="1">
            <a:off x="4114800" y="3429000"/>
            <a:ext cx="6571"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1" name="直線接點 40">
            <a:extLst>
              <a:ext uri="{FF2B5EF4-FFF2-40B4-BE49-F238E27FC236}">
                <a16:creationId xmlns:a16="http://schemas.microsoft.com/office/drawing/2014/main" id="{84E82AE2-6541-EB73-4CF2-B4AAF8C6AC7D}"/>
              </a:ext>
            </a:extLst>
          </p:cNvPr>
          <p:cNvCxnSpPr>
            <a:stCxn id="9" idx="2"/>
          </p:cNvCxnSpPr>
          <p:nvPr/>
        </p:nvCxnSpPr>
        <p:spPr>
          <a:xfrm flipH="1">
            <a:off x="5957455" y="3429000"/>
            <a:ext cx="8810"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4" name="直線接點 3">
            <a:extLst>
              <a:ext uri="{FF2B5EF4-FFF2-40B4-BE49-F238E27FC236}">
                <a16:creationId xmlns:a16="http://schemas.microsoft.com/office/drawing/2014/main" id="{AD20BDDC-3FCE-80A3-F07C-A5EE979D71C6}"/>
              </a:ext>
            </a:extLst>
          </p:cNvPr>
          <p:cNvCxnSpPr>
            <a:stCxn id="11" idx="2"/>
          </p:cNvCxnSpPr>
          <p:nvPr/>
        </p:nvCxnSpPr>
        <p:spPr>
          <a:xfrm>
            <a:off x="7811159" y="3429000"/>
            <a:ext cx="1582" cy="647011"/>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cxnSp>
        <p:nvCxnSpPr>
          <p:cNvPr id="12" name="直線接點 11">
            <a:extLst>
              <a:ext uri="{FF2B5EF4-FFF2-40B4-BE49-F238E27FC236}">
                <a16:creationId xmlns:a16="http://schemas.microsoft.com/office/drawing/2014/main" id="{BC8E5388-C7DE-CBB3-F89B-9DE59EC3C1A6}"/>
              </a:ext>
            </a:extLst>
          </p:cNvPr>
          <p:cNvCxnSpPr>
            <a:stCxn id="29" idx="2"/>
          </p:cNvCxnSpPr>
          <p:nvPr/>
        </p:nvCxnSpPr>
        <p:spPr>
          <a:xfrm>
            <a:off x="9656055" y="3429000"/>
            <a:ext cx="12380" cy="760763"/>
          </a:xfrm>
          <a:prstGeom prst="line">
            <a:avLst/>
          </a:prstGeom>
          <a:ln w="19050">
            <a:solidFill>
              <a:srgbClr val="F36B6B"/>
            </a:solidFill>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0CA2D152-4A0C-074F-5BF7-5FC9B2370449}"/>
              </a:ext>
            </a:extLst>
          </p:cNvPr>
          <p:cNvSpPr txBox="1"/>
          <p:nvPr/>
        </p:nvSpPr>
        <p:spPr>
          <a:xfrm>
            <a:off x="9295673" y="4371543"/>
            <a:ext cx="817582" cy="707886"/>
          </a:xfrm>
          <a:prstGeom prst="rect">
            <a:avLst/>
          </a:prstGeom>
          <a:noFill/>
        </p:spPr>
        <p:txBody>
          <a:bodyPr wrap="square" rtlCol="0">
            <a:spAutoFit/>
          </a:bodyPr>
          <a:lstStyle/>
          <a:p>
            <a:r>
              <a:rPr lang="zh-TW" altLang="en-US" sz="2000" dirty="0"/>
              <a:t>成果</a:t>
            </a:r>
            <a:endParaRPr lang="en-US" altLang="zh-TW" sz="2000" dirty="0"/>
          </a:p>
          <a:p>
            <a:r>
              <a:rPr lang="zh-TW" altLang="en-US" sz="2000" dirty="0"/>
              <a:t>發表</a:t>
            </a:r>
          </a:p>
        </p:txBody>
      </p:sp>
      <p:sp>
        <p:nvSpPr>
          <p:cNvPr id="16" name="文字方塊 15">
            <a:extLst>
              <a:ext uri="{FF2B5EF4-FFF2-40B4-BE49-F238E27FC236}">
                <a16:creationId xmlns:a16="http://schemas.microsoft.com/office/drawing/2014/main" id="{6C10BBE4-17E7-322F-6BB9-83A30C93AD3D}"/>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452060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894A40-F440-F609-EB13-242DB41DAD3B}"/>
              </a:ext>
            </a:extLst>
          </p:cNvPr>
          <p:cNvSpPr>
            <a:spLocks noGrp="1"/>
          </p:cNvSpPr>
          <p:nvPr>
            <p:ph type="title"/>
          </p:nvPr>
        </p:nvSpPr>
        <p:spPr/>
        <p:txBody>
          <a:bodyPr/>
          <a:lstStyle/>
          <a:p>
            <a:r>
              <a:rPr lang="zh-TW" altLang="en-US" dirty="0"/>
              <a:t>時程</a:t>
            </a:r>
          </a:p>
        </p:txBody>
      </p:sp>
      <p:sp>
        <p:nvSpPr>
          <p:cNvPr id="3" name="內容版面配置區 2">
            <a:extLst>
              <a:ext uri="{FF2B5EF4-FFF2-40B4-BE49-F238E27FC236}">
                <a16:creationId xmlns:a16="http://schemas.microsoft.com/office/drawing/2014/main" id="{1E1138F2-23B1-84A1-9292-126E85EAE5D8}"/>
              </a:ext>
            </a:extLst>
          </p:cNvPr>
          <p:cNvSpPr>
            <a:spLocks noGrp="1"/>
          </p:cNvSpPr>
          <p:nvPr>
            <p:ph idx="1"/>
          </p:nvPr>
        </p:nvSpPr>
        <p:spPr/>
        <p:txBody>
          <a:bodyPr/>
          <a:lstStyle/>
          <a:p>
            <a:r>
              <a:rPr lang="zh-TW" altLang="en-US" dirty="0"/>
              <a:t>居然有辦法每週開2次小組會議+1次教練討論</a:t>
            </a:r>
          </a:p>
          <a:p>
            <a:endParaRPr lang="zh-TW" altLang="en-US" dirty="0"/>
          </a:p>
        </p:txBody>
      </p:sp>
      <p:pic>
        <p:nvPicPr>
          <p:cNvPr id="1026" name="Picture 2">
            <a:extLst>
              <a:ext uri="{FF2B5EF4-FFF2-40B4-BE49-F238E27FC236}">
                <a16:creationId xmlns:a16="http://schemas.microsoft.com/office/drawing/2014/main" id="{BB8E4355-E34A-3549-5112-7861EA3C8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320" y="2435225"/>
            <a:ext cx="8622983" cy="38766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979DD29-9600-C879-CDFA-0F20CFFDB7E8}"/>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223169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2A4AF-137C-330E-CE7B-7FD2BD581B3D}"/>
              </a:ext>
            </a:extLst>
          </p:cNvPr>
          <p:cNvSpPr>
            <a:spLocks noGrp="1"/>
          </p:cNvSpPr>
          <p:nvPr>
            <p:ph type="title"/>
          </p:nvPr>
        </p:nvSpPr>
        <p:spPr/>
        <p:txBody>
          <a:bodyPr/>
          <a:lstStyle/>
          <a:p>
            <a:r>
              <a:rPr lang="zh-TW" altLang="en-US" dirty="0"/>
              <a:t>感想</a:t>
            </a:r>
          </a:p>
        </p:txBody>
      </p:sp>
      <p:sp>
        <p:nvSpPr>
          <p:cNvPr id="3" name="內容版面配置區 2">
            <a:extLst>
              <a:ext uri="{FF2B5EF4-FFF2-40B4-BE49-F238E27FC236}">
                <a16:creationId xmlns:a16="http://schemas.microsoft.com/office/drawing/2014/main" id="{2733B83A-C9B3-5772-1090-A295B836CE3F}"/>
              </a:ext>
            </a:extLst>
          </p:cNvPr>
          <p:cNvSpPr>
            <a:spLocks noGrp="1"/>
          </p:cNvSpPr>
          <p:nvPr>
            <p:ph idx="1"/>
          </p:nvPr>
        </p:nvSpPr>
        <p:spPr/>
        <p:txBody>
          <a:bodyPr>
            <a:normAutofit/>
          </a:bodyPr>
          <a:lstStyle/>
          <a:p>
            <a:pPr>
              <a:lnSpc>
                <a:spcPct val="150000"/>
              </a:lnSpc>
            </a:pPr>
            <a:r>
              <a:rPr lang="zh-TW" altLang="en-US" sz="3000" dirty="0"/>
              <a:t>雖然很肝，但有學到新東西的感覺很好</a:t>
            </a:r>
            <a:endParaRPr lang="en-US" altLang="zh-TW" sz="3000" dirty="0"/>
          </a:p>
          <a:p>
            <a:pPr>
              <a:lnSpc>
                <a:spcPct val="150000"/>
              </a:lnSpc>
            </a:pPr>
            <a:r>
              <a:rPr lang="zh-TW" altLang="en-US" sz="3000" dirty="0"/>
              <a:t>通過設計這個募資網站，我們瞭解了網站</a:t>
            </a:r>
            <a:r>
              <a:rPr lang="en-US" altLang="zh-TW" sz="3000" dirty="0"/>
              <a:t>UI</a:t>
            </a:r>
            <a:r>
              <a:rPr lang="zh-TW" altLang="en-US" sz="3000" dirty="0"/>
              <a:t>和前端技術等多個方面的知識和技能。我們更加熟悉了規劃一個完整網站所需的各種迫切需要和必要的系統與功能。 </a:t>
            </a:r>
          </a:p>
        </p:txBody>
      </p:sp>
      <p:sp>
        <p:nvSpPr>
          <p:cNvPr id="4" name="文字方塊 3">
            <a:extLst>
              <a:ext uri="{FF2B5EF4-FFF2-40B4-BE49-F238E27FC236}">
                <a16:creationId xmlns:a16="http://schemas.microsoft.com/office/drawing/2014/main" id="{B871B621-71A7-0BFE-A20C-11B6B762C999}"/>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優化內文</a:t>
            </a:r>
          </a:p>
        </p:txBody>
      </p:sp>
    </p:spTree>
    <p:extLst>
      <p:ext uri="{BB962C8B-B14F-4D97-AF65-F5344CB8AC3E}">
        <p14:creationId xmlns:p14="http://schemas.microsoft.com/office/powerpoint/2010/main" val="104315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8352F89-1A37-2133-6E41-5B7388CCF860}"/>
              </a:ext>
            </a:extLst>
          </p:cNvPr>
          <p:cNvSpPr>
            <a:spLocks noGrp="1"/>
          </p:cNvSpPr>
          <p:nvPr>
            <p:ph type="title"/>
          </p:nvPr>
        </p:nvSpPr>
        <p:spPr>
          <a:xfrm>
            <a:off x="2191870" y="1506071"/>
            <a:ext cx="9155579" cy="3711388"/>
          </a:xfrm>
        </p:spPr>
        <p:txBody>
          <a:bodyPr>
            <a:normAutofit/>
          </a:bodyPr>
          <a:lstStyle/>
          <a:p>
            <a:pPr>
              <a:lnSpc>
                <a:spcPct val="200000"/>
              </a:lnSpc>
            </a:pPr>
            <a:r>
              <a:rPr lang="zh-TW" altLang="en-US" sz="4000" dirty="0"/>
              <a:t>大家一起朝著一個方向努力，</a:t>
            </a:r>
            <a:br>
              <a:rPr lang="en-US" altLang="zh-TW" sz="4000" dirty="0"/>
            </a:br>
            <a:r>
              <a:rPr lang="zh-TW" altLang="en-US" sz="4000" dirty="0"/>
              <a:t>好像不可能的事情，</a:t>
            </a:r>
            <a:br>
              <a:rPr lang="en-US" altLang="zh-TW" sz="4000" dirty="0"/>
            </a:br>
            <a:r>
              <a:rPr lang="zh-TW" altLang="en-US" sz="4000" dirty="0"/>
              <a:t>也變得不是那麼難了</a:t>
            </a:r>
          </a:p>
        </p:txBody>
      </p:sp>
    </p:spTree>
    <p:extLst>
      <p:ext uri="{BB962C8B-B14F-4D97-AF65-F5344CB8AC3E}">
        <p14:creationId xmlns:p14="http://schemas.microsoft.com/office/powerpoint/2010/main" val="3090240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F71E60-12CB-3001-E4F2-418B22DC91B0}"/>
              </a:ext>
            </a:extLst>
          </p:cNvPr>
          <p:cNvSpPr>
            <a:spLocks noGrp="1"/>
          </p:cNvSpPr>
          <p:nvPr>
            <p:ph type="title"/>
          </p:nvPr>
        </p:nvSpPr>
        <p:spPr/>
        <p:txBody>
          <a:bodyPr/>
          <a:lstStyle/>
          <a:p>
            <a:r>
              <a:rPr lang="zh-TW" altLang="en-US" dirty="0"/>
              <a:t>一切的起點 </a:t>
            </a:r>
            <a:r>
              <a:rPr lang="en-US" altLang="zh-TW" dirty="0"/>
              <a:t>...</a:t>
            </a:r>
            <a:endParaRPr lang="zh-TW" altLang="en-US" dirty="0"/>
          </a:p>
        </p:txBody>
      </p:sp>
      <p:sp>
        <p:nvSpPr>
          <p:cNvPr id="5" name="內容版面配置區 4">
            <a:extLst>
              <a:ext uri="{FF2B5EF4-FFF2-40B4-BE49-F238E27FC236}">
                <a16:creationId xmlns:a16="http://schemas.microsoft.com/office/drawing/2014/main" id="{9F36E2A2-4628-064C-344A-BF63BBE49EA0}"/>
              </a:ext>
            </a:extLst>
          </p:cNvPr>
          <p:cNvSpPr>
            <a:spLocks noGrp="1"/>
          </p:cNvSpPr>
          <p:nvPr>
            <p:ph idx="1"/>
          </p:nvPr>
        </p:nvSpPr>
        <p:spPr>
          <a:xfrm>
            <a:off x="838200" y="1825625"/>
            <a:ext cx="10515600" cy="500628"/>
          </a:xfrm>
        </p:spPr>
        <p:txBody>
          <a:bodyPr>
            <a:normAutofit fontScale="77500" lnSpcReduction="20000"/>
          </a:bodyPr>
          <a:lstStyle/>
          <a:p>
            <a:r>
              <a:rPr lang="zh-TW" altLang="en-US" dirty="0"/>
              <a:t>首次相見歡 </a:t>
            </a:r>
            <a:r>
              <a:rPr lang="en-US" altLang="zh-TW" dirty="0"/>
              <a:t>- </a:t>
            </a:r>
            <a:r>
              <a:rPr lang="zh-TW" altLang="en-US" dirty="0"/>
              <a:t>認識彼此，決定了未來三個多月燃燒生命的專題題目：募資網站！</a:t>
            </a:r>
          </a:p>
        </p:txBody>
      </p:sp>
      <p:pic>
        <p:nvPicPr>
          <p:cNvPr id="4" name="Picture 2">
            <a:extLst>
              <a:ext uri="{FF2B5EF4-FFF2-40B4-BE49-F238E27FC236}">
                <a16:creationId xmlns:a16="http://schemas.microsoft.com/office/drawing/2014/main" id="{B7AF01F4-97BA-AA84-4811-7E0F9EB1C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 t="18533" r="471"/>
          <a:stretch/>
        </p:blipFill>
        <p:spPr bwMode="auto">
          <a:xfrm>
            <a:off x="838200" y="2394690"/>
            <a:ext cx="8368146" cy="3850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39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1109724-FD38-75F7-7783-9CE418BA901D}"/>
              </a:ext>
            </a:extLst>
          </p:cNvPr>
          <p:cNvSpPr>
            <a:spLocks noGrp="1"/>
          </p:cNvSpPr>
          <p:nvPr>
            <p:ph type="ctrTitle"/>
          </p:nvPr>
        </p:nvSpPr>
        <p:spPr/>
        <p:txBody>
          <a:bodyPr/>
          <a:lstStyle/>
          <a:p>
            <a:endParaRPr lang="zh-TW" altLang="en-US"/>
          </a:p>
        </p:txBody>
      </p:sp>
      <p:sp>
        <p:nvSpPr>
          <p:cNvPr id="5" name="副標題 4">
            <a:extLst>
              <a:ext uri="{FF2B5EF4-FFF2-40B4-BE49-F238E27FC236}">
                <a16:creationId xmlns:a16="http://schemas.microsoft.com/office/drawing/2014/main" id="{8C1DD94F-749E-9AF7-E53D-0DF92A9864CD}"/>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565294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00007-94A9-C57C-4B0F-950F86393873}"/>
              </a:ext>
            </a:extLst>
          </p:cNvPr>
          <p:cNvSpPr>
            <a:spLocks noGrp="1"/>
          </p:cNvSpPr>
          <p:nvPr>
            <p:ph type="title"/>
          </p:nvPr>
        </p:nvSpPr>
        <p:spPr/>
        <p:txBody>
          <a:bodyPr/>
          <a:lstStyle/>
          <a:p>
            <a:r>
              <a:rPr lang="zh-TW" altLang="en-US" dirty="0"/>
              <a:t>成員介紹</a:t>
            </a:r>
          </a:p>
        </p:txBody>
      </p:sp>
      <p:sp>
        <p:nvSpPr>
          <p:cNvPr id="3" name="內容版面配置區 2">
            <a:extLst>
              <a:ext uri="{FF2B5EF4-FFF2-40B4-BE49-F238E27FC236}">
                <a16:creationId xmlns:a16="http://schemas.microsoft.com/office/drawing/2014/main" id="{4D2BF647-7A43-B7B3-A8CD-064EA7119FDF}"/>
              </a:ext>
            </a:extLst>
          </p:cNvPr>
          <p:cNvSpPr>
            <a:spLocks noGrp="1"/>
          </p:cNvSpPr>
          <p:nvPr>
            <p:ph idx="1"/>
          </p:nvPr>
        </p:nvSpPr>
        <p:spPr/>
        <p:txBody>
          <a:bodyPr/>
          <a:lstStyle/>
          <a:p>
            <a:r>
              <a:rPr lang="zh-TW" altLang="en-US" b="1" dirty="0"/>
              <a:t>合作順暢 </a:t>
            </a:r>
            <a:r>
              <a:rPr lang="en-US" altLang="zh-TW" dirty="0"/>
              <a:t>- </a:t>
            </a:r>
            <a:r>
              <a:rPr lang="zh-TW" altLang="en-US" dirty="0"/>
              <a:t>我們的團隊協作十分順暢，有著豐富的設計經驗和技術能力。</a:t>
            </a:r>
          </a:p>
          <a:p>
            <a:r>
              <a:rPr lang="zh-TW" altLang="en-US" b="1" dirty="0"/>
              <a:t>專業態度 </a:t>
            </a:r>
            <a:r>
              <a:rPr lang="en-US" altLang="zh-TW" dirty="0"/>
              <a:t>- </a:t>
            </a:r>
            <a:r>
              <a:rPr lang="zh-TW" altLang="en-US" dirty="0"/>
              <a:t>我們堅持高品質、專業化的工作態度，能夠給客戶帶來最滿意的服務體驗。</a:t>
            </a:r>
          </a:p>
          <a:p>
            <a:r>
              <a:rPr lang="zh-TW" altLang="en-US" b="1" dirty="0"/>
              <a:t>共享成果 </a:t>
            </a:r>
            <a:r>
              <a:rPr lang="en-US" altLang="zh-TW" dirty="0"/>
              <a:t>- </a:t>
            </a:r>
            <a:r>
              <a:rPr lang="zh-TW" altLang="en-US" dirty="0"/>
              <a:t>我們的團隊樂於分享成果和經驗，並提供適合的解決方案，讓客戶受益。</a:t>
            </a:r>
          </a:p>
        </p:txBody>
      </p:sp>
    </p:spTree>
    <p:extLst>
      <p:ext uri="{BB962C8B-B14F-4D97-AF65-F5344CB8AC3E}">
        <p14:creationId xmlns:p14="http://schemas.microsoft.com/office/powerpoint/2010/main" val="313521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052FC722-ECE5-B741-776F-D34D51406E46}"/>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創作理念</a:t>
            </a:r>
            <a:endParaRPr lang="zh-TW" altLang="en-US" dirty="0"/>
          </a:p>
        </p:txBody>
      </p:sp>
      <p:sp>
        <p:nvSpPr>
          <p:cNvPr id="7" name="內容版面配置區 6">
            <a:extLst>
              <a:ext uri="{FF2B5EF4-FFF2-40B4-BE49-F238E27FC236}">
                <a16:creationId xmlns:a16="http://schemas.microsoft.com/office/drawing/2014/main" id="{11457248-1963-08FE-CCD7-1316865CB614}"/>
              </a:ext>
            </a:extLst>
          </p:cNvPr>
          <p:cNvSpPr>
            <a:spLocks noGrp="1"/>
          </p:cNvSpPr>
          <p:nvPr>
            <p:ph sz="half" idx="1"/>
          </p:nvPr>
        </p:nvSpPr>
        <p:spPr/>
        <p:txBody>
          <a:bodyPr/>
          <a:lstStyle/>
          <a:p>
            <a:r>
              <a:rPr lang="zh-TW" altLang="en-US" dirty="0"/>
              <a:t>我們深信每個人都是獨一無二的，因此我們希望提供了一個優質平台，讓每個人都能夠自由地發揮想像力。</a:t>
            </a:r>
          </a:p>
          <a:p>
            <a:endParaRPr lang="zh-TW" altLang="en-US" dirty="0"/>
          </a:p>
        </p:txBody>
      </p:sp>
      <p:sp>
        <p:nvSpPr>
          <p:cNvPr id="8" name="內容版面配置區 7">
            <a:extLst>
              <a:ext uri="{FF2B5EF4-FFF2-40B4-BE49-F238E27FC236}">
                <a16:creationId xmlns:a16="http://schemas.microsoft.com/office/drawing/2014/main" id="{807B4E05-FCD9-1407-F32D-F0C1C08A530B}"/>
              </a:ext>
            </a:extLst>
          </p:cNvPr>
          <p:cNvSpPr>
            <a:spLocks noGrp="1"/>
          </p:cNvSpPr>
          <p:nvPr>
            <p:ph sz="half" idx="2"/>
          </p:nvPr>
        </p:nvSpPr>
        <p:spPr/>
        <p:txBody>
          <a:bodyPr/>
          <a:lstStyle/>
          <a:p>
            <a:r>
              <a:rPr lang="zh-TW" altLang="en-US" dirty="0"/>
              <a:t>我們樂於協助，除了提供經濟上的資源，我們更希望創造一個充滿互信、分享和支援的社群。</a:t>
            </a:r>
          </a:p>
          <a:p>
            <a:endParaRPr lang="zh-TW" altLang="en-US" dirty="0"/>
          </a:p>
        </p:txBody>
      </p:sp>
    </p:spTree>
    <p:extLst>
      <p:ext uri="{BB962C8B-B14F-4D97-AF65-F5344CB8AC3E}">
        <p14:creationId xmlns:p14="http://schemas.microsoft.com/office/powerpoint/2010/main" val="2707965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6C4DB18-862E-6A55-8A04-D30004657BDD}"/>
              </a:ext>
            </a:extLst>
          </p:cNvPr>
          <p:cNvSpPr>
            <a:spLocks noGrp="1"/>
          </p:cNvSpPr>
          <p:nvPr>
            <p:ph type="title"/>
          </p:nvPr>
        </p:nvSpPr>
        <p:spPr/>
        <p:txBody>
          <a:bodyPr/>
          <a:lstStyle/>
          <a:p>
            <a:endParaRPr lang="zh-TW" altLang="en-US"/>
          </a:p>
        </p:txBody>
      </p:sp>
      <p:sp>
        <p:nvSpPr>
          <p:cNvPr id="6" name="內容版面配置區 5">
            <a:extLst>
              <a:ext uri="{FF2B5EF4-FFF2-40B4-BE49-F238E27FC236}">
                <a16:creationId xmlns:a16="http://schemas.microsoft.com/office/drawing/2014/main" id="{384F5ACE-1B78-8AEE-C3FE-5EB2C382D070}"/>
              </a:ext>
            </a:extLst>
          </p:cNvPr>
          <p:cNvSpPr>
            <a:spLocks noGrp="1"/>
          </p:cNvSpPr>
          <p:nvPr>
            <p:ph idx="1"/>
          </p:nvPr>
        </p:nvSpPr>
        <p:spPr/>
        <p:txBody>
          <a:bodyPr/>
          <a:lstStyle/>
          <a:p>
            <a:r>
              <a:rPr lang="zh-TW" altLang="en-US" dirty="0"/>
              <a:t>從這次的網站設計中，我們深刻地感受到網站設計的多方面性，設計師的想像力、架構師的前後端技術、營運的商業思考等各方面的技能都需要通盤的考慮，才能使網站設計更加出色。</a:t>
            </a:r>
          </a:p>
        </p:txBody>
      </p:sp>
    </p:spTree>
    <p:extLst>
      <p:ext uri="{BB962C8B-B14F-4D97-AF65-F5344CB8AC3E}">
        <p14:creationId xmlns:p14="http://schemas.microsoft.com/office/powerpoint/2010/main" val="2670618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C00C33-333A-2E20-D08D-7C384527580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9979DBA-B761-3A73-F683-B29B1E156D3F}"/>
              </a:ext>
            </a:extLst>
          </p:cNvPr>
          <p:cNvSpPr>
            <a:spLocks noGrp="1"/>
          </p:cNvSpPr>
          <p:nvPr>
            <p:ph idx="1"/>
          </p:nvPr>
        </p:nvSpPr>
        <p:spPr/>
        <p:txBody>
          <a:bodyPr/>
          <a:lstStyle/>
          <a:p>
            <a:r>
              <a:rPr lang="zh-TW" altLang="en-US" dirty="0"/>
              <a:t>經過長時間的努力，我們最終成功打造了這個運作良好且簡便易用的募資網站。在接下來的時間裡，我們將優化網站的各種功能與性能，並努力擴展更多的服務和特色。</a:t>
            </a:r>
          </a:p>
          <a:p>
            <a:endParaRPr lang="zh-TW" altLang="en-US" dirty="0"/>
          </a:p>
        </p:txBody>
      </p:sp>
    </p:spTree>
    <p:extLst>
      <p:ext uri="{BB962C8B-B14F-4D97-AF65-F5344CB8AC3E}">
        <p14:creationId xmlns:p14="http://schemas.microsoft.com/office/powerpoint/2010/main" val="2862071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205353-4C78-53ED-A58B-C0632E69BC76}"/>
              </a:ext>
            </a:extLst>
          </p:cNvPr>
          <p:cNvSpPr>
            <a:spLocks noGrp="1"/>
          </p:cNvSpPr>
          <p:nvPr>
            <p:ph type="title"/>
          </p:nvPr>
        </p:nvSpPr>
        <p:spPr/>
        <p:txBody>
          <a:bodyPr/>
          <a:lstStyle/>
          <a:p>
            <a:r>
              <a:rPr lang="zh-TW" altLang="zh-TW" sz="4400" kern="1200" dirty="0">
                <a:solidFill>
                  <a:schemeClr val="tx1"/>
                </a:solidFill>
                <a:effectLst/>
                <a:latin typeface="+mj-lt"/>
                <a:ea typeface="+mj-ea"/>
                <a:cs typeface="+mj-cs"/>
              </a:rPr>
              <a:t>其他 </a:t>
            </a:r>
            <a:r>
              <a:rPr lang="en-US" altLang="zh-TW" sz="4400" kern="1200" dirty="0">
                <a:solidFill>
                  <a:schemeClr val="tx1"/>
                </a:solidFill>
                <a:effectLst/>
                <a:latin typeface="+mj-lt"/>
                <a:ea typeface="+mj-ea"/>
                <a:cs typeface="+mj-cs"/>
              </a:rPr>
              <a:t>(</a:t>
            </a:r>
            <a:r>
              <a:rPr lang="zh-TW" altLang="zh-TW" sz="4400" kern="1200" dirty="0">
                <a:solidFill>
                  <a:schemeClr val="tx1"/>
                </a:solidFill>
                <a:effectLst/>
                <a:latin typeface="+mj-lt"/>
                <a:ea typeface="+mj-ea"/>
                <a:cs typeface="+mj-cs"/>
              </a:rPr>
              <a:t>時間規劃</a:t>
            </a:r>
            <a:r>
              <a:rPr lang="en-US" altLang="zh-TW" sz="4400" kern="1200" dirty="0">
                <a:solidFill>
                  <a:schemeClr val="tx1"/>
                </a:solidFill>
                <a:effectLst/>
                <a:latin typeface="+mj-lt"/>
                <a:ea typeface="+mj-ea"/>
                <a:cs typeface="+mj-cs"/>
              </a:rPr>
              <a:t>)</a:t>
            </a:r>
            <a:endParaRPr lang="zh-TW" altLang="zh-TW" dirty="0">
              <a:effectLst/>
            </a:endParaRPr>
          </a:p>
          <a:p>
            <a:endParaRPr lang="zh-TW" altLang="en-US" dirty="0"/>
          </a:p>
        </p:txBody>
      </p:sp>
      <p:sp>
        <p:nvSpPr>
          <p:cNvPr id="4" name="文字版面配置區 3">
            <a:extLst>
              <a:ext uri="{FF2B5EF4-FFF2-40B4-BE49-F238E27FC236}">
                <a16:creationId xmlns:a16="http://schemas.microsoft.com/office/drawing/2014/main" id="{E12F4456-5CD0-A3EA-7325-FFD7541BF9C5}"/>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740687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54BE55-BBC5-7C63-FB49-50C7636968E2}"/>
              </a:ext>
            </a:extLst>
          </p:cNvPr>
          <p:cNvSpPr>
            <a:spLocks noGrp="1"/>
          </p:cNvSpPr>
          <p:nvPr>
            <p:ph type="title"/>
          </p:nvPr>
        </p:nvSpPr>
        <p:spPr/>
        <p:txBody>
          <a:bodyPr/>
          <a:lstStyle/>
          <a:p>
            <a:r>
              <a:rPr lang="zh-TW" altLang="en-US" b="1" i="0" dirty="0">
                <a:solidFill>
                  <a:srgbClr val="333333"/>
                </a:solidFill>
                <a:effectLst/>
                <a:latin typeface="-apple-system"/>
              </a:rPr>
              <a:t>未來展望</a:t>
            </a:r>
            <a:endParaRPr lang="zh-TW" altLang="en-US" dirty="0"/>
          </a:p>
        </p:txBody>
      </p:sp>
      <p:sp>
        <p:nvSpPr>
          <p:cNvPr id="3" name="文字版面配置區 2">
            <a:extLst>
              <a:ext uri="{FF2B5EF4-FFF2-40B4-BE49-F238E27FC236}">
                <a16:creationId xmlns:a16="http://schemas.microsoft.com/office/drawing/2014/main" id="{174691EF-0F97-4324-7D77-414266DD1A8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30290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40854DC-3AD5-BEA8-7E47-34F343C583C8}"/>
              </a:ext>
            </a:extLst>
          </p:cNvPr>
          <p:cNvSpPr>
            <a:spLocks noGrp="1"/>
          </p:cNvSpPr>
          <p:nvPr>
            <p:ph type="title"/>
          </p:nvPr>
        </p:nvSpPr>
        <p:spPr/>
        <p:txBody>
          <a:bodyPr/>
          <a:lstStyle/>
          <a:p>
            <a:endParaRPr lang="zh-TW" altLang="en-US"/>
          </a:p>
        </p:txBody>
      </p:sp>
      <p:sp>
        <p:nvSpPr>
          <p:cNvPr id="5" name="內容版面配置區 4">
            <a:extLst>
              <a:ext uri="{FF2B5EF4-FFF2-40B4-BE49-F238E27FC236}">
                <a16:creationId xmlns:a16="http://schemas.microsoft.com/office/drawing/2014/main" id="{E6D186DB-7B41-B4A6-7AC0-040F3619B108}"/>
              </a:ext>
            </a:extLst>
          </p:cNvPr>
          <p:cNvSpPr>
            <a:spLocks noGrp="1"/>
          </p:cNvSpPr>
          <p:nvPr>
            <p:ph idx="1"/>
          </p:nvPr>
        </p:nvSpPr>
        <p:spPr/>
        <p:txBody>
          <a:bodyPr/>
          <a:lstStyle/>
          <a:p>
            <a:pPr algn="l"/>
            <a:r>
              <a:rPr lang="zh-TW" altLang="en-US" b="0" i="0" dirty="0">
                <a:solidFill>
                  <a:srgbClr val="333333"/>
                </a:solidFill>
                <a:effectLst/>
                <a:latin typeface="-apple-system"/>
              </a:rPr>
              <a:t>技術創新 </a:t>
            </a:r>
            <a:r>
              <a:rPr lang="en-US" altLang="zh-TW" b="0" i="0" dirty="0">
                <a:solidFill>
                  <a:srgbClr val="333333"/>
                </a:solidFill>
                <a:effectLst/>
                <a:latin typeface="-apple-system"/>
              </a:rPr>
              <a:t>- </a:t>
            </a:r>
            <a:r>
              <a:rPr lang="zh-TW" altLang="en-US" b="0" i="0" dirty="0">
                <a:solidFill>
                  <a:srgbClr val="333333"/>
                </a:solidFill>
                <a:effectLst/>
                <a:latin typeface="-apple-system"/>
              </a:rPr>
              <a:t>我們將不斷創新和優化技術，以提供更好的平台體驗和更優質的服務。</a:t>
            </a:r>
            <a:br>
              <a:rPr lang="zh-TW" altLang="en-US" b="0" i="0" dirty="0">
                <a:solidFill>
                  <a:srgbClr val="333333"/>
                </a:solidFill>
                <a:effectLst/>
                <a:latin typeface="-apple-system"/>
              </a:rPr>
            </a:br>
            <a:r>
              <a:rPr lang="zh-TW" altLang="en-US" b="0" i="0" dirty="0">
                <a:solidFill>
                  <a:srgbClr val="333333"/>
                </a:solidFill>
                <a:effectLst/>
                <a:latin typeface="-apple-system"/>
              </a:rPr>
              <a:t>國際化拓展 </a:t>
            </a:r>
            <a:r>
              <a:rPr lang="en-US" altLang="zh-TW" b="0" i="0" dirty="0">
                <a:solidFill>
                  <a:srgbClr val="333333"/>
                </a:solidFill>
                <a:effectLst/>
                <a:latin typeface="-apple-system"/>
              </a:rPr>
              <a:t>- </a:t>
            </a:r>
            <a:r>
              <a:rPr lang="zh-TW" altLang="en-US" b="0" i="0" dirty="0">
                <a:solidFill>
                  <a:srgbClr val="333333"/>
                </a:solidFill>
                <a:effectLst/>
                <a:latin typeface="-apple-system"/>
              </a:rPr>
              <a:t>我們將積極拓展海外市場，爭取在國際范圍內樹立良好的品牌形象。</a:t>
            </a:r>
          </a:p>
          <a:p>
            <a:endParaRPr lang="zh-TW" altLang="en-US" dirty="0"/>
          </a:p>
        </p:txBody>
      </p:sp>
    </p:spTree>
    <p:extLst>
      <p:ext uri="{BB962C8B-B14F-4D97-AF65-F5344CB8AC3E}">
        <p14:creationId xmlns:p14="http://schemas.microsoft.com/office/powerpoint/2010/main" val="72374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創作初衷</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084294"/>
            <a:ext cx="2738718" cy="345589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解決</a:t>
            </a:r>
            <a:endParaRPr lang="en-US" altLang="zh-TW" sz="3000" dirty="0"/>
          </a:p>
          <a:p>
            <a:pPr marL="0" indent="0" algn="ctr">
              <a:lnSpc>
                <a:spcPct val="150000"/>
              </a:lnSpc>
              <a:buFont typeface="Arial" panose="020B0604020202020204" pitchFamily="34" charset="0"/>
              <a:buNone/>
            </a:pPr>
            <a:r>
              <a:rPr lang="zh-TW" altLang="en-US" sz="3000" dirty="0"/>
              <a:t>現有的</a:t>
            </a:r>
            <a:r>
              <a:rPr lang="en-US" altLang="zh-TW" sz="3000" dirty="0"/>
              <a:t>___</a:t>
            </a:r>
            <a:r>
              <a:rPr lang="zh-TW" altLang="en-US" sz="3000" dirty="0"/>
              <a:t>問題</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084294"/>
            <a:ext cx="2528046" cy="345589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易上手</a:t>
            </a:r>
            <a:endParaRPr lang="en-US" altLang="zh-TW" sz="3000" dirty="0"/>
          </a:p>
          <a:p>
            <a:pPr marL="0" indent="0" algn="ctr">
              <a:lnSpc>
                <a:spcPct val="150000"/>
              </a:lnSpc>
              <a:buFont typeface="Arial" panose="020B0604020202020204" pitchFamily="34" charset="0"/>
              <a:buNone/>
            </a:pPr>
            <a:r>
              <a:rPr lang="zh-TW" altLang="en-US" sz="3000" dirty="0"/>
              <a:t>易使用</a:t>
            </a:r>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084294"/>
            <a:ext cx="2528045" cy="345589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3000" dirty="0"/>
          </a:p>
          <a:p>
            <a:pPr marL="0" indent="0" algn="ctr">
              <a:buNone/>
            </a:pPr>
            <a:r>
              <a:rPr lang="zh-TW" altLang="en-US" sz="3000" dirty="0"/>
              <a:t>提供</a:t>
            </a:r>
            <a:endParaRPr lang="en-US" altLang="zh-TW" sz="3000" dirty="0"/>
          </a:p>
          <a:p>
            <a:pPr marL="0" indent="0" algn="ctr">
              <a:buNone/>
            </a:pPr>
            <a:r>
              <a:rPr lang="zh-TW" altLang="en-US" sz="3000" dirty="0"/>
              <a:t>志願捐款</a:t>
            </a:r>
          </a:p>
        </p:txBody>
      </p:sp>
      <p:sp>
        <p:nvSpPr>
          <p:cNvPr id="13" name="文字方塊 12">
            <a:extLst>
              <a:ext uri="{FF2B5EF4-FFF2-40B4-BE49-F238E27FC236}">
                <a16:creationId xmlns:a16="http://schemas.microsoft.com/office/drawing/2014/main" id="{65AAE390-33F2-FF69-9791-CF1B52FA320A}"/>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561360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C51CD8-D1EF-D65D-4EB7-B75C256B28C3}"/>
              </a:ext>
            </a:extLst>
          </p:cNvPr>
          <p:cNvSpPr>
            <a:spLocks noGrp="1"/>
          </p:cNvSpPr>
          <p:nvPr>
            <p:ph type="title"/>
          </p:nvPr>
        </p:nvSpPr>
        <p:spPr/>
        <p:txBody>
          <a:bodyPr>
            <a:normAutofit/>
          </a:bodyPr>
          <a:lstStyle/>
          <a:p>
            <a:pPr rtl="0" eaLnBrk="1" latinLnBrk="0" hangingPunct="1"/>
            <a:r>
              <a:rPr lang="zh-TW" altLang="zh-TW" sz="4400" b="0" i="0" kern="1200" dirty="0">
                <a:solidFill>
                  <a:schemeClr val="tx1"/>
                </a:solidFill>
                <a:effectLst/>
                <a:latin typeface="+mj-lt"/>
                <a:ea typeface="+mj-ea"/>
                <a:cs typeface="+mj-cs"/>
              </a:rPr>
              <a:t>成員介紹</a:t>
            </a:r>
            <a:endParaRPr lang="zh-TW" altLang="en-US" dirty="0"/>
          </a:p>
        </p:txBody>
      </p:sp>
      <p:sp>
        <p:nvSpPr>
          <p:cNvPr id="4" name="文字版面配置區 3">
            <a:extLst>
              <a:ext uri="{FF2B5EF4-FFF2-40B4-BE49-F238E27FC236}">
                <a16:creationId xmlns:a16="http://schemas.microsoft.com/office/drawing/2014/main" id="{0C2867D5-C870-DC3C-7CA2-CCD9EF8679AA}"/>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612273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a:xfrm>
            <a:off x="1493132" y="365125"/>
            <a:ext cx="9860667" cy="1325563"/>
          </a:xfrm>
        </p:spPr>
        <p:txBody>
          <a:bodyPr/>
          <a:lstStyle/>
          <a:p>
            <a:r>
              <a:rPr lang="zh-TW" altLang="en-US" dirty="0"/>
              <a:t>團隊成員</a:t>
            </a:r>
          </a:p>
        </p:txBody>
      </p:sp>
      <p:sp>
        <p:nvSpPr>
          <p:cNvPr id="8" name="內容版面配置區 7">
            <a:extLst>
              <a:ext uri="{FF2B5EF4-FFF2-40B4-BE49-F238E27FC236}">
                <a16:creationId xmlns:a16="http://schemas.microsoft.com/office/drawing/2014/main" id="{1F21651F-7DBA-CFDA-87E9-0753A35EE92C}"/>
              </a:ext>
            </a:extLst>
          </p:cNvPr>
          <p:cNvSpPr>
            <a:spLocks noGrp="1"/>
          </p:cNvSpPr>
          <p:nvPr>
            <p:ph idx="1"/>
          </p:nvPr>
        </p:nvSpPr>
        <p:spPr/>
        <p:txBody>
          <a:bodyPr/>
          <a:lstStyle/>
          <a:p>
            <a:pPr marL="0" indent="0">
              <a:lnSpc>
                <a:spcPct val="150000"/>
              </a:lnSpc>
              <a:spcBef>
                <a:spcPts val="1800"/>
              </a:spcBef>
              <a:buNone/>
            </a:pPr>
            <a:r>
              <a:rPr lang="zh-TW" altLang="en-US" sz="2800" dirty="0"/>
              <a:t>前端工程師</a:t>
            </a:r>
            <a:endParaRPr lang="en-US" altLang="zh-TW" sz="2800" dirty="0"/>
          </a:p>
          <a:p>
            <a:pPr>
              <a:lnSpc>
                <a:spcPct val="150000"/>
              </a:lnSpc>
              <a:spcBef>
                <a:spcPts val="1800"/>
              </a:spcBef>
            </a:pPr>
            <a:r>
              <a:rPr lang="en-US" altLang="zh-TW" sz="2800" dirty="0"/>
              <a:t>Blue</a:t>
            </a:r>
          </a:p>
          <a:p>
            <a:pPr>
              <a:lnSpc>
                <a:spcPct val="150000"/>
              </a:lnSpc>
            </a:pPr>
            <a:r>
              <a:rPr lang="en-US" altLang="zh-TW" sz="2800" dirty="0"/>
              <a:t>Clara</a:t>
            </a:r>
            <a:endParaRPr lang="zh-TW" altLang="en-US" dirty="0"/>
          </a:p>
        </p:txBody>
      </p:sp>
      <p:sp>
        <p:nvSpPr>
          <p:cNvPr id="5" name="橢圓 4">
            <a:extLst>
              <a:ext uri="{FF2B5EF4-FFF2-40B4-BE49-F238E27FC236}">
                <a16:creationId xmlns:a16="http://schemas.microsoft.com/office/drawing/2014/main" id="{D3819A87-4D31-13CE-5288-5A09608DFD50}"/>
              </a:ext>
            </a:extLst>
          </p:cNvPr>
          <p:cNvSpPr/>
          <p:nvPr/>
        </p:nvSpPr>
        <p:spPr>
          <a:xfrm>
            <a:off x="9852000" y="7667246"/>
            <a:ext cx="4680000" cy="4680000"/>
          </a:xfrm>
          <a:prstGeom prst="ellipse">
            <a:avLst/>
          </a:prstGeom>
          <a:noFill/>
          <a:ln w="38100">
            <a:solidFill>
              <a:srgbClr val="F36B6B"/>
            </a:solid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spcBef>
                <a:spcPts val="1800"/>
              </a:spcBef>
            </a:pPr>
            <a:r>
              <a:rPr lang="zh-TW" altLang="en-US" sz="3200" dirty="0"/>
              <a:t>　</a:t>
            </a:r>
            <a:r>
              <a:rPr lang="en-US" altLang="zh-TW" sz="3200" dirty="0"/>
              <a:t>Blue</a:t>
            </a:r>
          </a:p>
          <a:p>
            <a:pPr>
              <a:lnSpc>
                <a:spcPct val="150000"/>
              </a:lnSpc>
            </a:pPr>
            <a:r>
              <a:rPr lang="zh-TW" altLang="en-US" sz="3200" dirty="0"/>
              <a:t>　</a:t>
            </a:r>
            <a:r>
              <a:rPr lang="en-US" altLang="zh-TW" sz="3200" dirty="0"/>
              <a:t>Clara</a:t>
            </a:r>
          </a:p>
        </p:txBody>
      </p:sp>
      <p:pic>
        <p:nvPicPr>
          <p:cNvPr id="9" name="圖形 8">
            <a:extLst>
              <a:ext uri="{FF2B5EF4-FFF2-40B4-BE49-F238E27FC236}">
                <a16:creationId xmlns:a16="http://schemas.microsoft.com/office/drawing/2014/main" id="{37BC9B8F-9798-B130-E030-8C097FCD74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56230" y="2590800"/>
            <a:ext cx="666750" cy="838200"/>
          </a:xfrm>
          <a:prstGeom prst="rect">
            <a:avLst/>
          </a:prstGeom>
        </p:spPr>
      </p:pic>
      <p:sp>
        <p:nvSpPr>
          <p:cNvPr id="22" name="橢圓 21">
            <a:extLst>
              <a:ext uri="{FF2B5EF4-FFF2-40B4-BE49-F238E27FC236}">
                <a16:creationId xmlns:a16="http://schemas.microsoft.com/office/drawing/2014/main" id="{485BA436-E6CA-10A9-0A4B-674CD9C24BE3}"/>
              </a:ext>
            </a:extLst>
          </p:cNvPr>
          <p:cNvSpPr/>
          <p:nvPr/>
        </p:nvSpPr>
        <p:spPr>
          <a:xfrm>
            <a:off x="12962229" y="7667246"/>
            <a:ext cx="4680000" cy="4680000"/>
          </a:xfrm>
          <a:prstGeom prst="ellipse">
            <a:avLst/>
          </a:prstGeom>
          <a:noFill/>
          <a:ln w="38100">
            <a:solidFill>
              <a:srgbClr val="F36B6B"/>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zh-TW" altLang="en-US" sz="3200" dirty="0"/>
              <a:t>　　　　</a:t>
            </a:r>
            <a:r>
              <a:rPr lang="en-US" altLang="zh-TW" sz="3200" dirty="0"/>
              <a:t>Esther</a:t>
            </a:r>
          </a:p>
          <a:p>
            <a:pPr algn="ctr">
              <a:lnSpc>
                <a:spcPct val="150000"/>
              </a:lnSpc>
            </a:pPr>
            <a:r>
              <a:rPr lang="zh-TW" altLang="en-US" sz="3200" dirty="0"/>
              <a:t>　　　　</a:t>
            </a:r>
            <a:r>
              <a:rPr lang="en-US" altLang="zh-TW" sz="3200" dirty="0" err="1"/>
              <a:t>JarDar</a:t>
            </a:r>
            <a:endParaRPr lang="en-US" altLang="zh-TW" sz="3200" dirty="0"/>
          </a:p>
        </p:txBody>
      </p:sp>
      <p:sp>
        <p:nvSpPr>
          <p:cNvPr id="28" name="文字方塊 27">
            <a:extLst>
              <a:ext uri="{FF2B5EF4-FFF2-40B4-BE49-F238E27FC236}">
                <a16:creationId xmlns:a16="http://schemas.microsoft.com/office/drawing/2014/main" id="{EF18331A-E061-79CE-16FD-ED7B10C3E1A5}"/>
              </a:ext>
            </a:extLst>
          </p:cNvPr>
          <p:cNvSpPr txBox="1"/>
          <p:nvPr/>
        </p:nvSpPr>
        <p:spPr>
          <a:xfrm>
            <a:off x="3842390" y="1825625"/>
            <a:ext cx="3829223" cy="3901902"/>
          </a:xfrm>
          <a:prstGeom prst="rect">
            <a:avLst/>
          </a:prstGeom>
          <a:noFill/>
        </p:spPr>
        <p:txBody>
          <a:bodyPr wrap="square">
            <a:spAutoFit/>
          </a:bodyPr>
          <a:lstStyle/>
          <a:p>
            <a:pPr>
              <a:lnSpc>
                <a:spcPct val="150000"/>
              </a:lnSpc>
            </a:pPr>
            <a:r>
              <a:rPr lang="zh-TW" altLang="en-US" sz="2800" dirty="0"/>
              <a:t>後端工程師</a:t>
            </a:r>
            <a:endParaRPr lang="en-US" altLang="zh-TW" sz="2800" dirty="0"/>
          </a:p>
          <a:p>
            <a:pPr marL="457200" indent="-457200">
              <a:lnSpc>
                <a:spcPct val="150000"/>
              </a:lnSpc>
              <a:buFont typeface="Arial" panose="020B0604020202020204" pitchFamily="34" charset="0"/>
              <a:buChar char="•"/>
            </a:pPr>
            <a:r>
              <a:rPr lang="en-US" altLang="zh-TW" sz="2800" dirty="0"/>
              <a:t>Anne</a:t>
            </a:r>
          </a:p>
          <a:p>
            <a:pPr marL="457200" indent="-457200">
              <a:lnSpc>
                <a:spcPct val="150000"/>
              </a:lnSpc>
              <a:buFont typeface="Arial" panose="020B0604020202020204" pitchFamily="34" charset="0"/>
              <a:buChar char="•"/>
            </a:pPr>
            <a:r>
              <a:rPr lang="en-US" altLang="zh-TW" sz="2800" dirty="0"/>
              <a:t>Esther</a:t>
            </a:r>
          </a:p>
          <a:p>
            <a:pPr marL="457200" indent="-457200">
              <a:lnSpc>
                <a:spcPct val="150000"/>
              </a:lnSpc>
              <a:buFont typeface="Arial" panose="020B0604020202020204" pitchFamily="34" charset="0"/>
              <a:buChar char="•"/>
            </a:pPr>
            <a:r>
              <a:rPr lang="en-US" altLang="zh-TW" sz="2800" dirty="0"/>
              <a:t>John</a:t>
            </a:r>
          </a:p>
          <a:p>
            <a:pPr marL="457200" indent="-457200">
              <a:lnSpc>
                <a:spcPct val="150000"/>
              </a:lnSpc>
              <a:buFont typeface="Arial" panose="020B0604020202020204" pitchFamily="34" charset="0"/>
              <a:buChar char="•"/>
            </a:pPr>
            <a:r>
              <a:rPr lang="en-US" altLang="zh-TW" sz="2800" dirty="0" err="1"/>
              <a:t>JarDar</a:t>
            </a:r>
            <a:endParaRPr lang="en-US" altLang="zh-TW" sz="2800" dirty="0"/>
          </a:p>
          <a:p>
            <a:pPr>
              <a:lnSpc>
                <a:spcPct val="150000"/>
              </a:lnSpc>
            </a:pPr>
            <a:endParaRPr lang="zh-TW" altLang="en-US" sz="2800" dirty="0"/>
          </a:p>
        </p:txBody>
      </p:sp>
      <p:sp>
        <p:nvSpPr>
          <p:cNvPr id="29" name="文字方塊 28">
            <a:extLst>
              <a:ext uri="{FF2B5EF4-FFF2-40B4-BE49-F238E27FC236}">
                <a16:creationId xmlns:a16="http://schemas.microsoft.com/office/drawing/2014/main" id="{79DB55DB-3ADB-E019-3FCA-F0C5104F4DDD}"/>
              </a:ext>
            </a:extLst>
          </p:cNvPr>
          <p:cNvSpPr txBox="1"/>
          <p:nvPr/>
        </p:nvSpPr>
        <p:spPr>
          <a:xfrm>
            <a:off x="7671613" y="3758667"/>
            <a:ext cx="2954294" cy="1316579"/>
          </a:xfrm>
          <a:prstGeom prst="rect">
            <a:avLst/>
          </a:prstGeom>
          <a:noFill/>
        </p:spPr>
        <p:txBody>
          <a:bodyPr wrap="square">
            <a:spAutoFit/>
          </a:bodyPr>
          <a:lstStyle/>
          <a:p>
            <a:pPr>
              <a:lnSpc>
                <a:spcPct val="150000"/>
              </a:lnSpc>
            </a:pPr>
            <a:r>
              <a:rPr lang="zh-TW" altLang="en-US" sz="2800" dirty="0"/>
              <a:t>行銷</a:t>
            </a:r>
            <a:endParaRPr lang="en-US" altLang="zh-TW" sz="2800" dirty="0"/>
          </a:p>
          <a:p>
            <a:pPr marL="457200" indent="-457200">
              <a:lnSpc>
                <a:spcPct val="150000"/>
              </a:lnSpc>
              <a:buFont typeface="Arial" panose="020B0604020202020204" pitchFamily="34" charset="0"/>
              <a:buChar char="•"/>
            </a:pPr>
            <a:r>
              <a:rPr lang="en-US" altLang="zh-TW" sz="2800" dirty="0"/>
              <a:t>ChatGPT</a:t>
            </a:r>
          </a:p>
        </p:txBody>
      </p:sp>
      <p:sp>
        <p:nvSpPr>
          <p:cNvPr id="31" name="文字方塊 30">
            <a:extLst>
              <a:ext uri="{FF2B5EF4-FFF2-40B4-BE49-F238E27FC236}">
                <a16:creationId xmlns:a16="http://schemas.microsoft.com/office/drawing/2014/main" id="{555D534A-C164-4057-37E2-15BCB450D61E}"/>
              </a:ext>
            </a:extLst>
          </p:cNvPr>
          <p:cNvSpPr txBox="1"/>
          <p:nvPr/>
        </p:nvSpPr>
        <p:spPr>
          <a:xfrm>
            <a:off x="7671613" y="1825625"/>
            <a:ext cx="2954294" cy="1316579"/>
          </a:xfrm>
          <a:prstGeom prst="rect">
            <a:avLst/>
          </a:prstGeom>
          <a:noFill/>
        </p:spPr>
        <p:txBody>
          <a:bodyPr wrap="square">
            <a:spAutoFit/>
          </a:bodyPr>
          <a:lstStyle/>
          <a:p>
            <a:pPr>
              <a:lnSpc>
                <a:spcPct val="150000"/>
              </a:lnSpc>
            </a:pPr>
            <a:r>
              <a:rPr lang="zh-TW" altLang="en-US" sz="2800" dirty="0"/>
              <a:t>設計師</a:t>
            </a:r>
            <a:endParaRPr lang="en-US" altLang="zh-TW" sz="2800" dirty="0"/>
          </a:p>
          <a:p>
            <a:pPr marL="457200" indent="-457200">
              <a:lnSpc>
                <a:spcPct val="150000"/>
              </a:lnSpc>
              <a:buFont typeface="Arial" panose="020B0604020202020204" pitchFamily="34" charset="0"/>
              <a:buChar char="•"/>
            </a:pPr>
            <a:r>
              <a:rPr lang="en-US" altLang="zh-TW" sz="2800" dirty="0" err="1"/>
              <a:t>Midjourney</a:t>
            </a:r>
            <a:endParaRPr lang="zh-TW" altLang="en-US" sz="2800" dirty="0"/>
          </a:p>
        </p:txBody>
      </p:sp>
      <p:sp>
        <p:nvSpPr>
          <p:cNvPr id="3" name="文字方塊 2">
            <a:extLst>
              <a:ext uri="{FF2B5EF4-FFF2-40B4-BE49-F238E27FC236}">
                <a16:creationId xmlns:a16="http://schemas.microsoft.com/office/drawing/2014/main" id="{8E41E439-D502-6071-50FC-EB1F15845C7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1512469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91B534-D9B4-F6DC-93CF-52F89C7CC26F}"/>
              </a:ext>
            </a:extLst>
          </p:cNvPr>
          <p:cNvSpPr>
            <a:spLocks noGrp="1"/>
          </p:cNvSpPr>
          <p:nvPr>
            <p:ph type="title"/>
          </p:nvPr>
        </p:nvSpPr>
        <p:spPr/>
        <p:txBody>
          <a:bodyPr/>
          <a:lstStyle/>
          <a:p>
            <a:r>
              <a:rPr lang="zh-TW" altLang="en-US" dirty="0"/>
              <a:t>成員介紹</a:t>
            </a:r>
          </a:p>
        </p:txBody>
      </p:sp>
      <p:sp>
        <p:nvSpPr>
          <p:cNvPr id="10" name="內容版面配置區 2">
            <a:extLst>
              <a:ext uri="{FF2B5EF4-FFF2-40B4-BE49-F238E27FC236}">
                <a16:creationId xmlns:a16="http://schemas.microsoft.com/office/drawing/2014/main" id="{F1286B88-E080-E638-76CB-A1363BED089D}"/>
              </a:ext>
            </a:extLst>
          </p:cNvPr>
          <p:cNvSpPr txBox="1">
            <a:spLocks/>
          </p:cNvSpPr>
          <p:nvPr/>
        </p:nvSpPr>
        <p:spPr>
          <a:xfrm>
            <a:off x="838200" y="2417293"/>
            <a:ext cx="2738718"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200" b="1" dirty="0"/>
          </a:p>
          <a:p>
            <a:pPr marL="0" indent="0" algn="ctr">
              <a:lnSpc>
                <a:spcPct val="150000"/>
              </a:lnSpc>
              <a:buFont typeface="Arial" panose="020B0604020202020204" pitchFamily="34" charset="0"/>
              <a:buNone/>
            </a:pPr>
            <a:r>
              <a:rPr lang="zh-TW" altLang="en-US" sz="3200" b="1" dirty="0"/>
              <a:t>合作順暢</a:t>
            </a:r>
            <a:endParaRPr lang="en-US" altLang="zh-TW" sz="3000" dirty="0"/>
          </a:p>
        </p:txBody>
      </p:sp>
      <p:sp>
        <p:nvSpPr>
          <p:cNvPr id="11" name="內容版面配置區 3">
            <a:extLst>
              <a:ext uri="{FF2B5EF4-FFF2-40B4-BE49-F238E27FC236}">
                <a16:creationId xmlns:a16="http://schemas.microsoft.com/office/drawing/2014/main" id="{83F2E6A3-72BE-B082-CA4A-B1BE880CD272}"/>
              </a:ext>
            </a:extLst>
          </p:cNvPr>
          <p:cNvSpPr txBox="1">
            <a:spLocks/>
          </p:cNvSpPr>
          <p:nvPr/>
        </p:nvSpPr>
        <p:spPr>
          <a:xfrm>
            <a:off x="4657166" y="2417293"/>
            <a:ext cx="2528046"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endParaRPr lang="en-US" altLang="zh-TW" sz="3000" dirty="0"/>
          </a:p>
          <a:p>
            <a:pPr marL="0" indent="0" algn="ctr">
              <a:lnSpc>
                <a:spcPct val="150000"/>
              </a:lnSpc>
              <a:buFont typeface="Arial" panose="020B0604020202020204" pitchFamily="34" charset="0"/>
              <a:buNone/>
            </a:pPr>
            <a:r>
              <a:rPr lang="zh-TW" altLang="en-US" sz="3000" dirty="0"/>
              <a:t>互相支援</a:t>
            </a:r>
          </a:p>
        </p:txBody>
      </p:sp>
      <p:sp>
        <p:nvSpPr>
          <p:cNvPr id="12" name="內容版面配置區 3">
            <a:extLst>
              <a:ext uri="{FF2B5EF4-FFF2-40B4-BE49-F238E27FC236}">
                <a16:creationId xmlns:a16="http://schemas.microsoft.com/office/drawing/2014/main" id="{ECE1A70F-1403-EE7C-97EB-CFB35D467F26}"/>
              </a:ext>
            </a:extLst>
          </p:cNvPr>
          <p:cNvSpPr txBox="1">
            <a:spLocks/>
          </p:cNvSpPr>
          <p:nvPr/>
        </p:nvSpPr>
        <p:spPr>
          <a:xfrm>
            <a:off x="8265460" y="2417293"/>
            <a:ext cx="2528045" cy="2571563"/>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altLang="zh-TW" sz="2800" b="1" dirty="0"/>
          </a:p>
          <a:p>
            <a:pPr marL="0" indent="0" algn="ctr">
              <a:buNone/>
            </a:pPr>
            <a:r>
              <a:rPr lang="zh-TW" altLang="en-US" sz="2800" b="1" dirty="0"/>
              <a:t>分享</a:t>
            </a:r>
            <a:endParaRPr lang="zh-TW" altLang="en-US" sz="2800" dirty="0"/>
          </a:p>
        </p:txBody>
      </p:sp>
      <p:sp>
        <p:nvSpPr>
          <p:cNvPr id="3" name="文字方塊 2">
            <a:extLst>
              <a:ext uri="{FF2B5EF4-FFF2-40B4-BE49-F238E27FC236}">
                <a16:creationId xmlns:a16="http://schemas.microsoft.com/office/drawing/2014/main" id="{E9F09027-0F02-6B52-224F-E549D57B3111}"/>
              </a:ext>
            </a:extLst>
          </p:cNvPr>
          <p:cNvSpPr txBox="1"/>
          <p:nvPr/>
        </p:nvSpPr>
        <p:spPr>
          <a:xfrm>
            <a:off x="10959353" y="230188"/>
            <a:ext cx="1107996" cy="369332"/>
          </a:xfrm>
          <a:prstGeom prst="rect">
            <a:avLst/>
          </a:prstGeom>
          <a:solidFill>
            <a:srgbClr val="FAEEE2"/>
          </a:solidFill>
        </p:spPr>
        <p:txBody>
          <a:bodyPr wrap="none" rtlCol="0">
            <a:spAutoFit/>
          </a:bodyPr>
          <a:lstStyle/>
          <a:p>
            <a:r>
              <a:rPr lang="zh-TW" altLang="en-US" dirty="0"/>
              <a:t>優化圖片</a:t>
            </a:r>
          </a:p>
        </p:txBody>
      </p:sp>
    </p:spTree>
    <p:extLst>
      <p:ext uri="{BB962C8B-B14F-4D97-AF65-F5344CB8AC3E}">
        <p14:creationId xmlns:p14="http://schemas.microsoft.com/office/powerpoint/2010/main" val="2902392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028BD7-141B-3196-CB3F-60FFF90DB89E}"/>
              </a:ext>
            </a:extLst>
          </p:cNvPr>
          <p:cNvSpPr>
            <a:spLocks noGrp="1"/>
          </p:cNvSpPr>
          <p:nvPr>
            <p:ph type="title"/>
          </p:nvPr>
        </p:nvSpPr>
        <p:spPr/>
        <p:txBody>
          <a:bodyPr>
            <a:normAutofit/>
          </a:bodyPr>
          <a:lstStyle/>
          <a:p>
            <a:pPr rtl="0" eaLnBrk="1" latinLnBrk="0" hangingPunct="1"/>
            <a:r>
              <a:rPr lang="zh-TW" altLang="zh-TW" sz="4400" kern="1200" dirty="0">
                <a:solidFill>
                  <a:schemeClr val="tx1"/>
                </a:solidFill>
                <a:effectLst/>
                <a:latin typeface="+mj-lt"/>
                <a:ea typeface="+mj-ea"/>
                <a:cs typeface="+mj-cs"/>
              </a:rPr>
              <a:t>概念發想、企劃</a:t>
            </a:r>
            <a:endParaRPr lang="zh-TW" altLang="en-US" dirty="0"/>
          </a:p>
        </p:txBody>
      </p:sp>
      <p:sp>
        <p:nvSpPr>
          <p:cNvPr id="4" name="文字版面配置區 3">
            <a:extLst>
              <a:ext uri="{FF2B5EF4-FFF2-40B4-BE49-F238E27FC236}">
                <a16:creationId xmlns:a16="http://schemas.microsoft.com/office/drawing/2014/main" id="{F56ECA60-5ED7-AD3D-A7C5-A553B73AAC9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26860754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訂設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訂 2">
      <a:majorFont>
        <a:latin typeface="Noto Sans T Chinese Bold"/>
        <a:ea typeface="Noto Sans T Chinese Bold"/>
        <a:cs typeface=""/>
      </a:majorFont>
      <a:minorFont>
        <a:latin typeface="Noto Sans CJK TC DemiLight"/>
        <a:ea typeface="Noto Sans CJK TC Demi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800</TotalTime>
  <Words>1747</Words>
  <Application>Microsoft Office PowerPoint</Application>
  <PresentationFormat>寬螢幕</PresentationFormat>
  <Paragraphs>218</Paragraphs>
  <Slides>47</Slides>
  <Notes>12</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47</vt:i4>
      </vt:variant>
    </vt:vector>
  </HeadingPairs>
  <TitlesOfParts>
    <vt:vector size="57" baseType="lpstr">
      <vt:lpstr>-apple-system</vt:lpstr>
      <vt:lpstr>gg sans</vt:lpstr>
      <vt:lpstr>inherit</vt:lpstr>
      <vt:lpstr>Noto Sans CJK TC DemiLight</vt:lpstr>
      <vt:lpstr>Noto Sans T Chinese Bold</vt:lpstr>
      <vt:lpstr>Arial</vt:lpstr>
      <vt:lpstr>Calibri</vt:lpstr>
      <vt:lpstr>Noto Sans</vt:lpstr>
      <vt:lpstr>Office 佈景主題</vt:lpstr>
      <vt:lpstr>自訂設計</vt:lpstr>
      <vt:lpstr>倍而兔募資平台</vt:lpstr>
      <vt:lpstr>目　錄</vt:lpstr>
      <vt:lpstr>創作理念</vt:lpstr>
      <vt:lpstr>一切的起點 ...</vt:lpstr>
      <vt:lpstr>創作初衷</vt:lpstr>
      <vt:lpstr>成員介紹</vt:lpstr>
      <vt:lpstr>團隊成員</vt:lpstr>
      <vt:lpstr>成員介紹</vt:lpstr>
      <vt:lpstr>概念發想、企劃</vt:lpstr>
      <vt:lpstr>概念發想</vt:lpstr>
      <vt:lpstr>概念發想</vt:lpstr>
      <vt:lpstr>規劃平台架構</vt:lpstr>
      <vt:lpstr>平台設計</vt:lpstr>
      <vt:lpstr>Wireframe</vt:lpstr>
      <vt:lpstr>網站外觀設計</vt:lpstr>
      <vt:lpstr>網站外觀設計</vt:lpstr>
      <vt:lpstr>設計稿</vt:lpstr>
      <vt:lpstr>開發過程</vt:lpstr>
      <vt:lpstr>API 規格</vt:lpstr>
      <vt:lpstr>使用者故事</vt:lpstr>
      <vt:lpstr>開發過程</vt:lpstr>
      <vt:lpstr>使用技術</vt:lpstr>
      <vt:lpstr>使用技術</vt:lpstr>
      <vt:lpstr>平台功能展示</vt:lpstr>
      <vt:lpstr>平台功能展示</vt:lpstr>
      <vt:lpstr>問題與解方</vt:lpstr>
      <vt:lpstr>問題與解方</vt:lpstr>
      <vt:lpstr>問題與解方</vt:lpstr>
      <vt:lpstr>PowerPoint 簡報</vt:lpstr>
      <vt:lpstr>問題： OOO</vt:lpstr>
      <vt:lpstr>最喜歡的點、巧思</vt:lpstr>
      <vt:lpstr>Loading</vt:lpstr>
      <vt:lpstr>贊助結帳的 `補整數`</vt:lpstr>
      <vt:lpstr>資料建置</vt:lpstr>
      <vt:lpstr>心得</vt:lpstr>
      <vt:lpstr>開發時程</vt:lpstr>
      <vt:lpstr>時程</vt:lpstr>
      <vt:lpstr>感想</vt:lpstr>
      <vt:lpstr>大家一起朝著一個方向努力， 好像不可能的事情， 也變得不是那麼難了</vt:lpstr>
      <vt:lpstr>PowerPoint 簡報</vt:lpstr>
      <vt:lpstr>成員介紹</vt:lpstr>
      <vt:lpstr>創作理念</vt:lpstr>
      <vt:lpstr>PowerPoint 簡報</vt:lpstr>
      <vt:lpstr>PowerPoint 簡報</vt:lpstr>
      <vt:lpstr>其他 (時間規劃) </vt:lpstr>
      <vt:lpstr>未來展望</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琇安 詹</dc:creator>
  <cp:lastModifiedBy>琇安 詹</cp:lastModifiedBy>
  <cp:revision>17</cp:revision>
  <dcterms:created xsi:type="dcterms:W3CDTF">2023-06-17T15:43:24Z</dcterms:created>
  <dcterms:modified xsi:type="dcterms:W3CDTF">2023-06-20T15:10:08Z</dcterms:modified>
</cp:coreProperties>
</file>